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2" r:id="rId3"/>
    <p:sldMasterId id="2147483708" r:id="rId4"/>
    <p:sldMasterId id="2147483714" r:id="rId5"/>
    <p:sldMasterId id="2147483720" r:id="rId6"/>
    <p:sldMasterId id="2147483726" r:id="rId7"/>
  </p:sldMasterIdLst>
  <p:notesMasterIdLst>
    <p:notesMasterId r:id="rId29"/>
  </p:notesMasterIdLst>
  <p:sldIdLst>
    <p:sldId id="256" r:id="rId8"/>
    <p:sldId id="296" r:id="rId9"/>
    <p:sldId id="297" r:id="rId10"/>
    <p:sldId id="298" r:id="rId11"/>
    <p:sldId id="299" r:id="rId12"/>
    <p:sldId id="257" r:id="rId13"/>
    <p:sldId id="280" r:id="rId14"/>
    <p:sldId id="281" r:id="rId15"/>
    <p:sldId id="282" r:id="rId16"/>
    <p:sldId id="262" r:id="rId17"/>
    <p:sldId id="283" r:id="rId18"/>
    <p:sldId id="289" r:id="rId19"/>
    <p:sldId id="258" r:id="rId20"/>
    <p:sldId id="288" r:id="rId21"/>
    <p:sldId id="287" r:id="rId22"/>
    <p:sldId id="291" r:id="rId23"/>
    <p:sldId id="293" r:id="rId24"/>
    <p:sldId id="295" r:id="rId25"/>
    <p:sldId id="305" r:id="rId26"/>
    <p:sldId id="259" r:id="rId27"/>
    <p:sldId id="279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35B"/>
    <a:srgbClr val="E5CBC9"/>
    <a:srgbClr val="F6E7E4"/>
    <a:srgbClr val="DCACA5"/>
    <a:srgbClr val="ECD0CD"/>
    <a:srgbClr val="957F7C"/>
    <a:srgbClr val="DBACA5"/>
    <a:srgbClr val="D9ABA4"/>
    <a:srgbClr val="EA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1"/>
  </p:normalViewPr>
  <p:slideViewPr>
    <p:cSldViewPr snapToGrid="0" snapToObjects="1">
      <p:cViewPr varScale="1">
        <p:scale>
          <a:sx n="86" d="100"/>
          <a:sy n="86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665C-7120-4033-BA95-2882E51053A8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51B7-4B2D-4B6D-B68F-B7726D6B9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1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35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11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0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1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517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511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846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8814" y="425958"/>
            <a:ext cx="22063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2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07749"/>
          </a:xfrm>
        </p:spPr>
        <p:txBody>
          <a:bodyPr lIns="0" tIns="0" rIns="0" bIns="0"/>
          <a:lstStyle>
            <a:lvl1pPr>
              <a:defRPr sz="13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6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756" y="2314090"/>
            <a:ext cx="34189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8814" y="425958"/>
            <a:ext cx="22063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0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07749"/>
          </a:xfrm>
        </p:spPr>
        <p:txBody>
          <a:bodyPr lIns="0" tIns="0" rIns="0" bIns="0"/>
          <a:lstStyle>
            <a:lvl1pPr>
              <a:defRPr sz="13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1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756" y="2314090"/>
            <a:ext cx="34189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72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7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8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8814" y="425958"/>
            <a:ext cx="22063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6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07749"/>
          </a:xfrm>
        </p:spPr>
        <p:txBody>
          <a:bodyPr lIns="0" tIns="0" rIns="0" bIns="0"/>
          <a:lstStyle>
            <a:lvl1pPr>
              <a:defRPr sz="13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3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756" y="2314090"/>
            <a:ext cx="34189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1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36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26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8814" y="425958"/>
            <a:ext cx="22063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0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07749"/>
          </a:xfrm>
        </p:spPr>
        <p:txBody>
          <a:bodyPr lIns="0" tIns="0" rIns="0" bIns="0"/>
          <a:lstStyle>
            <a:lvl1pPr>
              <a:defRPr sz="13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5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756" y="2314090"/>
            <a:ext cx="34189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997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98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8814" y="425958"/>
            <a:ext cx="22063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4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07749"/>
          </a:xfrm>
        </p:spPr>
        <p:txBody>
          <a:bodyPr lIns="0" tIns="0" rIns="0" bIns="0"/>
          <a:lstStyle>
            <a:lvl1pPr>
              <a:defRPr sz="13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5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756" y="2314090"/>
            <a:ext cx="34189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45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6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7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8814" y="425958"/>
            <a:ext cx="22063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07749"/>
          </a:xfrm>
        </p:spPr>
        <p:txBody>
          <a:bodyPr lIns="0" tIns="0" rIns="0" bIns="0"/>
          <a:lstStyle>
            <a:lvl1pPr>
              <a:defRPr sz="13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2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756" y="2314090"/>
            <a:ext cx="34189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8676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761747"/>
          </a:xfrm>
        </p:spPr>
        <p:txBody>
          <a:bodyPr lIns="0" tIns="0" rIns="0" bIns="0"/>
          <a:lstStyle>
            <a:lvl1pPr>
              <a:defRPr sz="495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8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0346" y="244603"/>
            <a:ext cx="412623" cy="6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156324" y="4123944"/>
            <a:ext cx="1792223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850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05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35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555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52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2565-B61F-5346-9577-EA8D252833F1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81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3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9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854" y="1854480"/>
            <a:ext cx="461429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694" y="1444180"/>
            <a:ext cx="3725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5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p.uni-giessen.de/studip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淘宝店chenying0907 1">
            <a:extLst>
              <a:ext uri="{FF2B5EF4-FFF2-40B4-BE49-F238E27FC236}">
                <a16:creationId xmlns:a16="http://schemas.microsoft.com/office/drawing/2014/main" id="{863EF107-A8FF-C040-B073-3C149B3BB3F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4763" y="1841500"/>
            <a:ext cx="9153526" cy="3311526"/>
            <a:chOff x="-4763" y="1841500"/>
            <a:chExt cx="9153526" cy="3311526"/>
          </a:xfrm>
        </p:grpSpPr>
        <p:sp>
          <p:nvSpPr>
            <p:cNvPr id="5" name="淘宝店chenying0907 36">
              <a:extLst>
                <a:ext uri="{FF2B5EF4-FFF2-40B4-BE49-F238E27FC236}">
                  <a16:creationId xmlns:a16="http://schemas.microsoft.com/office/drawing/2014/main" id="{3887F81D-CFCF-164C-82D9-44D3BB8A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rgbClr val="D9ABA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7">
              <a:extLst>
                <a:ext uri="{FF2B5EF4-FFF2-40B4-BE49-F238E27FC236}">
                  <a16:creationId xmlns:a16="http://schemas.microsoft.com/office/drawing/2014/main" id="{2CE50218-CFAC-0D4D-AD4A-0C8CB51A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淘宝店chenying0907 38">
              <a:extLst>
                <a:ext uri="{FF2B5EF4-FFF2-40B4-BE49-F238E27FC236}">
                  <a16:creationId xmlns:a16="http://schemas.microsoft.com/office/drawing/2014/main" id="{6A2A6D46-8265-1C4D-9EEE-1D885EA0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淘宝店chenying0907 39">
              <a:extLst>
                <a:ext uri="{FF2B5EF4-FFF2-40B4-BE49-F238E27FC236}">
                  <a16:creationId xmlns:a16="http://schemas.microsoft.com/office/drawing/2014/main" id="{32C51062-A3D2-244C-91E3-FB99EF27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淘宝店chenying0907 40">
              <a:extLst>
                <a:ext uri="{FF2B5EF4-FFF2-40B4-BE49-F238E27FC236}">
                  <a16:creationId xmlns:a16="http://schemas.microsoft.com/office/drawing/2014/main" id="{7E5507D1-4965-1F45-9EBE-C9F9868EE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淘宝店chenying0907 41">
              <a:extLst>
                <a:ext uri="{FF2B5EF4-FFF2-40B4-BE49-F238E27FC236}">
                  <a16:creationId xmlns:a16="http://schemas.microsoft.com/office/drawing/2014/main" id="{1CA268EF-A7FB-114D-96A2-1E7D2B50A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PA_淘宝店chenying0907 11">
            <a:extLst>
              <a:ext uri="{FF2B5EF4-FFF2-40B4-BE49-F238E27FC236}">
                <a16:creationId xmlns:a16="http://schemas.microsoft.com/office/drawing/2014/main" id="{4C061CDF-1585-0D49-B1A7-CFF74C6F63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021" y="809998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PA_淘宝店chenying0907 46">
            <a:extLst>
              <a:ext uri="{FF2B5EF4-FFF2-40B4-BE49-F238E27FC236}">
                <a16:creationId xmlns:a16="http://schemas.microsoft.com/office/drawing/2014/main" id="{D68BEA3D-C9DA-AE40-88F5-C14F7390E63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84465" y="3286125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5" name="淘宝店chenying0907 12">
              <a:extLst>
                <a:ext uri="{FF2B5EF4-FFF2-40B4-BE49-F238E27FC236}">
                  <a16:creationId xmlns:a16="http://schemas.microsoft.com/office/drawing/2014/main" id="{5E098EA9-C911-F340-9DEF-F83960319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16" name="淘宝店chenying0907 13">
              <a:extLst>
                <a:ext uri="{FF2B5EF4-FFF2-40B4-BE49-F238E27FC236}">
                  <a16:creationId xmlns:a16="http://schemas.microsoft.com/office/drawing/2014/main" id="{3D1E0AC8-1318-A343-8D99-BD818B15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grpSp>
        <p:nvGrpSpPr>
          <p:cNvPr id="17" name="PA_淘宝店chenying0907 16">
            <a:extLst>
              <a:ext uri="{FF2B5EF4-FFF2-40B4-BE49-F238E27FC236}">
                <a16:creationId xmlns:a16="http://schemas.microsoft.com/office/drawing/2014/main" id="{66D27159-FC4F-E74B-B68A-2D87290D72AC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42042" y="3280658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18" name="淘宝店chenying0907 17">
              <a:extLst>
                <a:ext uri="{FF2B5EF4-FFF2-40B4-BE49-F238E27FC236}">
                  <a16:creationId xmlns:a16="http://schemas.microsoft.com/office/drawing/2014/main" id="{6503C599-9CF6-B24C-9BE7-D6FF1D835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19" name="淘宝店chenying0907 18">
              <a:extLst>
                <a:ext uri="{FF2B5EF4-FFF2-40B4-BE49-F238E27FC236}">
                  <a16:creationId xmlns:a16="http://schemas.microsoft.com/office/drawing/2014/main" id="{426BDA80-4D80-DC4A-BD5F-200E6EA4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552184" y="2004433"/>
            <a:ext cx="427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n/>
                <a:solidFill>
                  <a:srgbClr val="73635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做一個最</a:t>
            </a:r>
            <a:r>
              <a:rPr lang="zh-TW" altLang="en-US" sz="3200" b="1" dirty="0">
                <a:ln/>
                <a:solidFill>
                  <a:srgbClr val="73635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200" b="1" dirty="0" smtClean="0">
                <a:ln/>
                <a:solidFill>
                  <a:srgbClr val="73635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後悔的決定</a:t>
            </a:r>
            <a:endParaRPr lang="en-US" altLang="zh-TW" sz="3200" b="1" dirty="0" smtClean="0">
              <a:ln/>
              <a:solidFill>
                <a:srgbClr val="73635B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n/>
                <a:solidFill>
                  <a:srgbClr val="73635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我在德國的那半年</a:t>
            </a:r>
            <a:endParaRPr lang="en-US" altLang="zh-TW" sz="3200" b="1" dirty="0">
              <a:ln/>
              <a:solidFill>
                <a:srgbClr val="73635B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54376" y="3188286"/>
            <a:ext cx="157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社會三林采萱</a:t>
            </a:r>
            <a:endParaRPr lang="en-US" sz="1600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7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店chenying0907 21">
            <a:extLst>
              <a:ext uri="{FF2B5EF4-FFF2-40B4-BE49-F238E27FC236}">
                <a16:creationId xmlns:a16="http://schemas.microsoft.com/office/drawing/2014/main" id="{0F803C45-561C-0A4D-836A-21C01D709FC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3" name="淘宝店chenying0907 36">
              <a:extLst>
                <a:ext uri="{FF2B5EF4-FFF2-40B4-BE49-F238E27FC236}">
                  <a16:creationId xmlns:a16="http://schemas.microsoft.com/office/drawing/2014/main" id="{3436384D-D35C-4D40-BB9F-25DD299BD3E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淘宝店chenying0907 37">
              <a:extLst>
                <a:ext uri="{FF2B5EF4-FFF2-40B4-BE49-F238E27FC236}">
                  <a16:creationId xmlns:a16="http://schemas.microsoft.com/office/drawing/2014/main" id="{E4C10C18-BA64-D64B-848E-94FBEB73BE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淘宝店chenying0907 38">
              <a:extLst>
                <a:ext uri="{FF2B5EF4-FFF2-40B4-BE49-F238E27FC236}">
                  <a16:creationId xmlns:a16="http://schemas.microsoft.com/office/drawing/2014/main" id="{F2DA8888-52EE-B649-89A7-232639B53DC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9">
              <a:extLst>
                <a:ext uri="{FF2B5EF4-FFF2-40B4-BE49-F238E27FC236}">
                  <a16:creationId xmlns:a16="http://schemas.microsoft.com/office/drawing/2014/main" id="{540D1C18-A498-BB42-A707-7C5DFC96635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PA_文本框 17">
            <a:extLst>
              <a:ext uri="{FF2B5EF4-FFF2-40B4-BE49-F238E27FC236}">
                <a16:creationId xmlns:a16="http://schemas.microsoft.com/office/drawing/2014/main" id="{D9D86260-6BAD-4840-A1BC-38B41227E6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7145" y="45749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如何平安抵達宿舍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3" name="PA_淘宝店chenying0907 23">
            <a:extLst>
              <a:ext uri="{FF2B5EF4-FFF2-40B4-BE49-F238E27FC236}">
                <a16:creationId xmlns:a16="http://schemas.microsoft.com/office/drawing/2014/main" id="{549E7884-4082-C249-A73F-B7ACED2451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8832" y="938466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查詢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方式：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DB</a:t>
            </a: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一：直接設定機場至吉森</a:t>
            </a: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二：階段性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查詢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6793" y="2435097"/>
            <a:ext cx="46229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微軟正黑體" panose="020B0604030504040204" pitchFamily="34" charset="-120"/>
              </a:rPr>
              <a:t>從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Giessen </a:t>
            </a:r>
            <a:r>
              <a:rPr lang="en-US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bahnhof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ko-KR" altLang="en-US" dirty="0">
                <a:latin typeface="微軟正黑體" panose="020B0604030504040204" pitchFamily="34" charset="-120"/>
              </a:rPr>
              <a:t>到宿舍</a:t>
            </a:r>
            <a:r>
              <a:rPr lang="en-US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Eichendorffring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ko-KR" altLang="en-US" dirty="0" smtClean="0">
                <a:latin typeface="微軟正黑體" panose="020B0604030504040204" pitchFamily="34" charset="-120"/>
              </a:rPr>
              <a:t>公車</a:t>
            </a:r>
            <a:r>
              <a:rPr lang="en-US" altLang="ko-KR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ko-KR" altLang="en-US" dirty="0">
                <a:latin typeface="微軟正黑體" panose="020B0604030504040204" pitchFamily="34" charset="-120"/>
              </a:rPr>
              <a:t>直達，如果行李太多，可以選擇計程車</a:t>
            </a:r>
          </a:p>
          <a:p>
            <a:r>
              <a:rPr lang="ko-KR" altLang="en-US" dirty="0">
                <a:latin typeface="微軟正黑體" panose="020B0604030504040204" pitchFamily="34" charset="-120"/>
              </a:rPr>
              <a:t>（兩個人平分一人約</a:t>
            </a:r>
            <a:r>
              <a:rPr lang="en-US" altLang="ko-KR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8.55</a:t>
            </a:r>
            <a:r>
              <a:rPr lang="ko-KR" altLang="en-US" dirty="0">
                <a:latin typeface="微軟正黑體" panose="020B0604030504040204" pitchFamily="34" charset="-120"/>
              </a:rPr>
              <a:t>歐元）</a:t>
            </a:r>
          </a:p>
          <a:p>
            <a:r>
              <a:rPr lang="ko-KR" altLang="en-US" dirty="0">
                <a:latin typeface="微軟正黑體" panose="020B0604030504040204" pitchFamily="34" charset="-120"/>
              </a:rPr>
              <a:t>如果宿舍是</a:t>
            </a:r>
            <a:r>
              <a:rPr lang="en-US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Grunberger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Strasse190</a:t>
            </a:r>
            <a:r>
              <a:rPr lang="ko-KR" altLang="en-US" dirty="0">
                <a:latin typeface="微軟正黑體" panose="020B0604030504040204" pitchFamily="34" charset="-120"/>
              </a:rPr>
              <a:t>則無直達</a:t>
            </a:r>
          </a:p>
          <a:p>
            <a:r>
              <a:rPr lang="ko-KR" altLang="en-US" dirty="0">
                <a:latin typeface="微軟正黑體" panose="020B0604030504040204" pitchFamily="34" charset="-120"/>
              </a:rPr>
              <a:t>公車，走到</a:t>
            </a:r>
            <a:r>
              <a:rPr lang="en-US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Liebigstrasse</a:t>
            </a:r>
            <a:r>
              <a:rPr lang="ko-KR" altLang="en-US" dirty="0" smtClean="0">
                <a:latin typeface="微軟正黑體" panose="020B0604030504040204" pitchFamily="34" charset="-120"/>
              </a:rPr>
              <a:t>搭上公車</a:t>
            </a:r>
            <a:r>
              <a:rPr lang="en-US" altLang="ko-KR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ko-KR" altLang="en-US" dirty="0" smtClean="0">
                <a:latin typeface="微軟正黑體" panose="020B0604030504040204" pitchFamily="34" charset="-120"/>
              </a:rPr>
              <a:t>至</a:t>
            </a:r>
            <a:r>
              <a:rPr lang="en-US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Heyweg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ko-KR" altLang="en-US" dirty="0" smtClean="0">
                <a:latin typeface="微軟正黑體" panose="020B0604030504040204" pitchFamily="34" charset="-120"/>
              </a:rPr>
              <a:t>在直行約八分鐘路程</a:t>
            </a:r>
            <a:endParaRPr lang="ko-KR" altLang="en-US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72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09599"/>
            <a:ext cx="2895135" cy="40231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Terminal2→terminal1</a:t>
            </a:r>
          </a:p>
          <a:p>
            <a:r>
              <a:rPr lang="en-US" dirty="0" smtClean="0"/>
              <a:t>Frankfurt </a:t>
            </a:r>
            <a:r>
              <a:rPr lang="en-US" dirty="0" err="1" smtClean="0"/>
              <a:t>Flugh</a:t>
            </a:r>
            <a:r>
              <a:rPr lang="zh-TW" altLang="en-US" dirty="0" smtClean="0"/>
              <a:t>法蘭克福</a:t>
            </a:r>
            <a:r>
              <a:rPr lang="zh-TW" altLang="en-US" dirty="0"/>
              <a:t>機場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Frankfurt </a:t>
            </a:r>
            <a:r>
              <a:rPr lang="en-US" dirty="0" err="1"/>
              <a:t>Flugh</a:t>
            </a:r>
            <a:r>
              <a:rPr lang="en-US" dirty="0"/>
              <a:t>.→Frankfurt </a:t>
            </a:r>
            <a:r>
              <a:rPr lang="en-US" dirty="0" err="1"/>
              <a:t>Haufbahnhof</a:t>
            </a:r>
            <a:endParaRPr lang="en-US" dirty="0"/>
          </a:p>
          <a:p>
            <a:r>
              <a:rPr lang="zh-TW" altLang="en-US" dirty="0" smtClean="0"/>
              <a:t>搭乘</a:t>
            </a:r>
            <a:r>
              <a:rPr lang="en-US" dirty="0" smtClean="0"/>
              <a:t>s8</a:t>
            </a:r>
            <a:r>
              <a:rPr lang="en-US" dirty="0"/>
              <a:t>∕</a:t>
            </a:r>
            <a:r>
              <a:rPr lang="en-US" dirty="0" smtClean="0"/>
              <a:t>s9</a:t>
            </a:r>
          </a:p>
          <a:p>
            <a:endParaRPr lang="en-US" dirty="0"/>
          </a:p>
          <a:p>
            <a:r>
              <a:rPr lang="en-US" dirty="0"/>
              <a:t>Frankfurt </a:t>
            </a:r>
            <a:r>
              <a:rPr lang="en-US" dirty="0" err="1"/>
              <a:t>Haufbahnhof</a:t>
            </a:r>
            <a:endParaRPr lang="en-US" dirty="0"/>
          </a:p>
          <a:p>
            <a:pPr marL="0" indent="0">
              <a:buNone/>
            </a:pPr>
            <a:r>
              <a:rPr lang="zh-TW" altLang="en-US" dirty="0" smtClean="0"/>
              <a:t>搭乘</a:t>
            </a:r>
            <a:r>
              <a:rPr lang="en-US" dirty="0" smtClean="0"/>
              <a:t>RE</a:t>
            </a:r>
            <a:r>
              <a:rPr lang="en-US" dirty="0"/>
              <a:t>∕RB：14∕15</a:t>
            </a:r>
            <a:r>
              <a:rPr lang="ko-KR" altLang="en-US" dirty="0" smtClean="0"/>
              <a:t>月台</a:t>
            </a:r>
            <a:endParaRPr lang="en-US" altLang="ko-KR" dirty="0" smtClean="0"/>
          </a:p>
          <a:p>
            <a:pPr marL="0" indent="0">
              <a:buNone/>
            </a:pPr>
            <a:r>
              <a:rPr lang="zh-TW" altLang="en-US" dirty="0" smtClean="0"/>
              <a:t>到</a:t>
            </a:r>
            <a:r>
              <a:rPr lang="en-US" dirty="0" smtClean="0"/>
              <a:t>Giessen </a:t>
            </a:r>
            <a:r>
              <a:rPr lang="en-US" dirty="0" err="1" smtClean="0"/>
              <a:t>bahnhof</a:t>
            </a:r>
            <a:endParaRPr lang="en-US" dirty="0" smtClean="0"/>
          </a:p>
          <a:p>
            <a:endParaRPr lang="en-US" dirty="0"/>
          </a:p>
          <a:p>
            <a:r>
              <a:rPr lang="zh-TW" altLang="en-US" dirty="0" smtClean="0"/>
              <a:t>搭乘</a:t>
            </a:r>
            <a:r>
              <a:rPr lang="en-US" dirty="0" smtClean="0"/>
              <a:t>Bus </a:t>
            </a:r>
            <a:r>
              <a:rPr lang="en-US" dirty="0"/>
              <a:t>2</a:t>
            </a:r>
          </a:p>
          <a:p>
            <a:pPr marL="0" indent="0">
              <a:buNone/>
            </a:pPr>
            <a:r>
              <a:rPr lang="zh-TW" altLang="en-US" dirty="0" smtClean="0"/>
              <a:t>從</a:t>
            </a:r>
            <a:r>
              <a:rPr lang="en-US" dirty="0" smtClean="0"/>
              <a:t>Giessen </a:t>
            </a:r>
            <a:r>
              <a:rPr lang="en-US" dirty="0" err="1" smtClean="0"/>
              <a:t>bahnhof</a:t>
            </a:r>
            <a:r>
              <a:rPr lang="zh-TW" altLang="en-US" dirty="0" smtClean="0"/>
              <a:t> 到</a:t>
            </a:r>
            <a:r>
              <a:rPr lang="en-US" dirty="0" err="1" smtClean="0"/>
              <a:t>Eichendorffring</a:t>
            </a:r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3" y="609599"/>
            <a:ext cx="2462525" cy="4291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02" y="527824"/>
            <a:ext cx="2641296" cy="4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32878" y="4093083"/>
            <a:ext cx="2028635" cy="427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6571" y="4095445"/>
            <a:ext cx="864870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83" dirty="0" err="1" smtClean="0">
                <a:solidFill>
                  <a:srgbClr val="92D050"/>
                </a:solidFill>
                <a:latin typeface="Arial"/>
                <a:cs typeface="Arial"/>
              </a:rPr>
              <a:t>Fintiba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1079" y="1595885"/>
            <a:ext cx="3776548" cy="17336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40080">
              <a:spcBef>
                <a:spcPts val="79"/>
              </a:spcBef>
            </a:pPr>
            <a:r>
              <a:rPr sz="1600" b="1" spc="-153" dirty="0">
                <a:solidFill>
                  <a:srgbClr val="92D050"/>
                </a:solidFill>
                <a:latin typeface="Arial"/>
                <a:cs typeface="Arial"/>
              </a:rPr>
              <a:t>Sprakasse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525">
              <a:spcBef>
                <a:spcPts val="701"/>
              </a:spcBef>
            </a:pPr>
            <a:r>
              <a:rPr sz="1600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（我當初辦理這家銀行）</a:t>
            </a:r>
            <a:endParaRPr sz="16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marR="243840">
              <a:lnSpc>
                <a:spcPts val="2160"/>
              </a:lnSpc>
              <a:spcBef>
                <a:spcPts val="116"/>
              </a:spcBef>
            </a:pPr>
            <a:r>
              <a:rPr sz="1600" spc="-4" dirty="0" err="1">
                <a:solidFill>
                  <a:srgbClr val="00AF50"/>
                </a:solidFill>
                <a:latin typeface="Noto Sans CJK JP Regular"/>
                <a:cs typeface="Noto Sans CJK JP Regular"/>
              </a:rPr>
              <a:t>提款方便</a:t>
            </a:r>
            <a:r>
              <a:rPr sz="1600" spc="-4" dirty="0" err="1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，歐洲內許多國家常設有</a:t>
            </a:r>
            <a:r>
              <a:rPr sz="1600" spc="4" dirty="0" err="1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提款</a:t>
            </a:r>
            <a:r>
              <a:rPr sz="1600" spc="-4" dirty="0" err="1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機</a:t>
            </a:r>
            <a:endParaRPr sz="16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marR="245269">
              <a:lnSpc>
                <a:spcPts val="2160"/>
              </a:lnSpc>
              <a:spcBef>
                <a:spcPts val="4"/>
              </a:spcBef>
            </a:pPr>
            <a:r>
              <a:rPr sz="1600" spc="-4" dirty="0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櫃檯辦理開戶，</a:t>
            </a:r>
            <a:r>
              <a:rPr sz="1600" spc="-4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需等待</a:t>
            </a:r>
            <a:r>
              <a:rPr sz="1600" spc="45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3-5</a:t>
            </a:r>
            <a:r>
              <a:rPr sz="1600" spc="-4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天，</a:t>
            </a:r>
            <a:r>
              <a:rPr sz="1600" spc="-4" dirty="0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寄發密碼紙</a:t>
            </a:r>
            <a:r>
              <a:rPr sz="1600" spc="-8" dirty="0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及銀行卡</a:t>
            </a:r>
            <a:r>
              <a:rPr sz="1600" spc="-8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，</a:t>
            </a:r>
            <a:r>
              <a:rPr sz="1600" spc="-8" dirty="0" smtClean="0">
                <a:solidFill>
                  <a:srgbClr val="00AF50"/>
                </a:solidFill>
                <a:latin typeface="Noto Sans CJK JP Regular"/>
                <a:cs typeface="Noto Sans CJK JP Regular"/>
              </a:rPr>
              <a:t>沒有收到則致信去詢問</a:t>
            </a:r>
            <a:endParaRPr sz="16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4163" y="394465"/>
            <a:ext cx="5513832" cy="990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36790" y="1303497"/>
            <a:ext cx="334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需先辦理限制提領帳戶後錢會匯到之後開的德國帳戶內</a:t>
            </a:r>
            <a:endParaRPr lang="en-US" sz="1600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92521"/>
              </p:ext>
            </p:extLst>
          </p:nvPr>
        </p:nvGraphicFramePr>
        <p:xfrm>
          <a:off x="1919226" y="2051825"/>
          <a:ext cx="2077845" cy="294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5" imgW="3777861" imgH="5346331" progId="AcroExch.Document.DC">
                  <p:embed/>
                </p:oleObj>
              </mc:Choice>
              <mc:Fallback>
                <p:oleObj name="Acrobat Document" r:id="rId5" imgW="3777861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9226" y="2051825"/>
                        <a:ext cx="2077845" cy="294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店chenying0907 21">
            <a:extLst>
              <a:ext uri="{FF2B5EF4-FFF2-40B4-BE49-F238E27FC236}">
                <a16:creationId xmlns:a16="http://schemas.microsoft.com/office/drawing/2014/main" id="{9ED2FBA3-E6D4-BD4F-825B-02B659D09A2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3" name="淘宝店chenying0907 36">
              <a:extLst>
                <a:ext uri="{FF2B5EF4-FFF2-40B4-BE49-F238E27FC236}">
                  <a16:creationId xmlns:a16="http://schemas.microsoft.com/office/drawing/2014/main" id="{987F8281-0194-1645-B02C-F703956785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淘宝店chenying0907 37">
              <a:extLst>
                <a:ext uri="{FF2B5EF4-FFF2-40B4-BE49-F238E27FC236}">
                  <a16:creationId xmlns:a16="http://schemas.microsoft.com/office/drawing/2014/main" id="{99E6B11B-A6CE-C641-8DF1-7569E0277BE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淘宝店chenying0907 38">
              <a:extLst>
                <a:ext uri="{FF2B5EF4-FFF2-40B4-BE49-F238E27FC236}">
                  <a16:creationId xmlns:a16="http://schemas.microsoft.com/office/drawing/2014/main" id="{B0642BD9-B24F-E945-A444-4574F55B69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9">
              <a:extLst>
                <a:ext uri="{FF2B5EF4-FFF2-40B4-BE49-F238E27FC236}">
                  <a16:creationId xmlns:a16="http://schemas.microsoft.com/office/drawing/2014/main" id="{AD0A6F15-20E7-A146-AA5D-65EAD1B88D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PA_淘宝店chenying0907 13">
            <a:extLst>
              <a:ext uri="{FF2B5EF4-FFF2-40B4-BE49-F238E27FC236}">
                <a16:creationId xmlns:a16="http://schemas.microsoft.com/office/drawing/2014/main" id="{CD1B7D87-EC5B-B444-9016-62B1641FB5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文本框 16">
            <a:extLst>
              <a:ext uri="{FF2B5EF4-FFF2-40B4-BE49-F238E27FC236}">
                <a16:creationId xmlns:a16="http://schemas.microsoft.com/office/drawing/2014/main" id="{0C0DF6DC-37B8-CC4D-80E6-299539DA77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01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grpSp>
        <p:nvGrpSpPr>
          <p:cNvPr id="10" name="PA_淘宝店chenying0907 18">
            <a:extLst>
              <a:ext uri="{FF2B5EF4-FFF2-40B4-BE49-F238E27FC236}">
                <a16:creationId xmlns:a16="http://schemas.microsoft.com/office/drawing/2014/main" id="{7DE7BF57-2EF0-7E43-A2C9-DBCC62D457A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2F021775-9766-FA44-84FE-01936583C157}"/>
                </a:ext>
              </a:extLst>
            </p:cNvPr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cxnSp>
          <p:nvCxnSpPr>
            <p:cNvPr id="12" name="直接连接符 20">
              <a:extLst>
                <a:ext uri="{FF2B5EF4-FFF2-40B4-BE49-F238E27FC236}">
                  <a16:creationId xmlns:a16="http://schemas.microsoft.com/office/drawing/2014/main" id="{B6792849-2E6E-D04C-9A76-56D27CE2C78F}"/>
                </a:ext>
              </a:extLst>
            </p:cNvPr>
            <p:cNvCxnSpPr>
              <a:stCxn id="11" idx="4"/>
              <a:endCxn id="11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A_淘宝店chenying0907 23">
            <a:extLst>
              <a:ext uri="{FF2B5EF4-FFF2-40B4-BE49-F238E27FC236}">
                <a16:creationId xmlns:a16="http://schemas.microsoft.com/office/drawing/2014/main" id="{165EC2AF-106E-4A4E-BBAE-49237E039A2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13635" y="1709578"/>
            <a:ext cx="2891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01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抵達後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待辦事項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02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、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如何生活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 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食衣住行</a:t>
            </a:r>
            <a:endParaRPr lang="en-US" altLang="ko-KR" sz="2000" dirty="0" smtClean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03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如何旅行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04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、花費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6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413" y="328384"/>
            <a:ext cx="2292191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當抵</a:t>
            </a:r>
            <a:r>
              <a:rPr sz="2400" spc="4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達</a:t>
            </a:r>
            <a:r>
              <a:rPr sz="2400" b="1" dirty="0">
                <a:solidFill>
                  <a:srgbClr val="EC7C30"/>
                </a:solidFill>
                <a:latin typeface="Arial"/>
                <a:cs typeface="Arial"/>
              </a:rPr>
              <a:t>GIES</a:t>
            </a:r>
            <a:r>
              <a:rPr sz="2400" b="1" spc="-8" dirty="0">
                <a:solidFill>
                  <a:srgbClr val="EC7C3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EC7C30"/>
                </a:solidFill>
                <a:latin typeface="Arial"/>
                <a:cs typeface="Arial"/>
              </a:rPr>
              <a:t>EN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37" y="1129569"/>
            <a:ext cx="375761" cy="2251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388" spc="15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宿舍</a:t>
            </a:r>
            <a:endParaRPr sz="1388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6647" y="942404"/>
            <a:ext cx="431006" cy="502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3188" b="1" spc="-153" dirty="0">
                <a:solidFill>
                  <a:srgbClr val="EC7C30"/>
                </a:solidFill>
                <a:latin typeface="Arial"/>
                <a:cs typeface="Arial"/>
              </a:rPr>
              <a:t>01</a:t>
            </a:r>
            <a:endParaRPr sz="3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300" y="2299297"/>
            <a:ext cx="430530" cy="50260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3188" b="1" spc="-158" dirty="0">
                <a:solidFill>
                  <a:srgbClr val="EC7C30"/>
                </a:solidFill>
                <a:latin typeface="Arial"/>
                <a:cs typeface="Arial"/>
              </a:rPr>
              <a:t>02</a:t>
            </a:r>
            <a:endParaRPr sz="318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157" y="3720899"/>
            <a:ext cx="430530" cy="502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3188" b="1" spc="-158" dirty="0">
                <a:solidFill>
                  <a:srgbClr val="EC7C30"/>
                </a:solidFill>
                <a:latin typeface="Arial"/>
                <a:cs typeface="Arial"/>
              </a:rPr>
              <a:t>03</a:t>
            </a:r>
            <a:endParaRPr sz="318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91833" y="901922"/>
            <a:ext cx="430530" cy="502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3188" b="1" spc="-158" dirty="0">
                <a:solidFill>
                  <a:srgbClr val="EC7C30"/>
                </a:solidFill>
                <a:latin typeface="Arial"/>
                <a:cs typeface="Arial"/>
              </a:rPr>
              <a:t>04</a:t>
            </a:r>
            <a:endParaRPr sz="318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8283" y="829480"/>
            <a:ext cx="719614" cy="894059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9525">
              <a:spcBef>
                <a:spcPts val="326"/>
              </a:spcBef>
            </a:pPr>
            <a:r>
              <a:rPr sz="1388" spc="15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銀行</a:t>
            </a:r>
            <a:endParaRPr sz="1388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22384">
              <a:spcBef>
                <a:spcPts val="233"/>
              </a:spcBef>
            </a:pPr>
            <a:r>
              <a:rPr spc="-83" dirty="0">
                <a:solidFill>
                  <a:srgbClr val="00AF50"/>
                </a:solidFill>
                <a:latin typeface="Arial"/>
                <a:cs typeface="Arial"/>
              </a:rPr>
              <a:t>N26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2384"/>
            <a:r>
              <a:rPr spc="-113" dirty="0">
                <a:solidFill>
                  <a:srgbClr val="00AF50"/>
                </a:solidFill>
                <a:latin typeface="Arial"/>
                <a:cs typeface="Arial"/>
              </a:rPr>
              <a:t>Sparkasse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2384">
              <a:spcBef>
                <a:spcPts val="53"/>
              </a:spcBef>
            </a:pPr>
            <a:r>
              <a:rPr sz="1200" spc="-4" dirty="0">
                <a:solidFill>
                  <a:srgbClr val="1A9171"/>
                </a:solidFill>
                <a:latin typeface="Noto Sans CJK JP Regular"/>
                <a:cs typeface="Noto Sans CJK JP Regular"/>
              </a:rPr>
              <a:t>其他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7539" y="3321653"/>
            <a:ext cx="431006" cy="502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3188" b="1" spc="-153" dirty="0">
                <a:solidFill>
                  <a:srgbClr val="EC7C30"/>
                </a:solidFill>
                <a:latin typeface="Arial"/>
                <a:cs typeface="Arial"/>
              </a:rPr>
              <a:t>06</a:t>
            </a:r>
            <a:endParaRPr sz="3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7169" y="1953449"/>
            <a:ext cx="1995011" cy="667876"/>
          </a:xfrm>
          <a:prstGeom prst="rect">
            <a:avLst/>
          </a:prstGeom>
        </p:spPr>
        <p:txBody>
          <a:bodyPr vert="horz" wrap="square" lIns="0" tIns="25718" rIns="0" bIns="0" rtlCol="0">
            <a:spAutoFit/>
          </a:bodyPr>
          <a:lstStyle/>
          <a:p>
            <a:pPr marL="9525">
              <a:spcBef>
                <a:spcPts val="203"/>
              </a:spcBef>
            </a:pPr>
            <a:r>
              <a:rPr sz="1388" spc="15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註冊入學</a:t>
            </a:r>
            <a:endParaRPr sz="1388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26670">
              <a:spcBef>
                <a:spcPts val="113"/>
              </a:spcBef>
            </a:pPr>
            <a:r>
              <a:rPr spc="-191" dirty="0">
                <a:solidFill>
                  <a:srgbClr val="00AF50"/>
                </a:solidFill>
                <a:latin typeface="Arial"/>
                <a:cs typeface="Arial"/>
              </a:rPr>
              <a:t>JLU</a:t>
            </a:r>
            <a:r>
              <a:rPr spc="-10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49" dirty="0">
                <a:solidFill>
                  <a:srgbClr val="00AF50"/>
                </a:solidFill>
                <a:latin typeface="Arial"/>
                <a:cs typeface="Arial"/>
              </a:rPr>
              <a:t>Studierendensekretariat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6670"/>
            <a:r>
              <a:rPr spc="-75" dirty="0">
                <a:solidFill>
                  <a:srgbClr val="00AF50"/>
                </a:solidFill>
                <a:latin typeface="Arial"/>
                <a:cs typeface="Arial"/>
              </a:rPr>
              <a:t>Goethestrasse</a:t>
            </a:r>
            <a:r>
              <a:rPr spc="-7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71" dirty="0">
                <a:solidFill>
                  <a:srgbClr val="00AF50"/>
                </a:solidFill>
                <a:latin typeface="Arial"/>
                <a:cs typeface="Arial"/>
              </a:rPr>
              <a:t>58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959" y="2799493"/>
            <a:ext cx="1748790" cy="63190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>
              <a:lnSpc>
                <a:spcPct val="100299"/>
              </a:lnSpc>
              <a:spcBef>
                <a:spcPts val="68"/>
              </a:spcBef>
            </a:pPr>
            <a:r>
              <a:rPr spc="-49" dirty="0">
                <a:solidFill>
                  <a:srgbClr val="00AF50"/>
                </a:solidFill>
                <a:latin typeface="Arial"/>
                <a:cs typeface="Arial"/>
              </a:rPr>
              <a:t>Stadtverwaltung</a:t>
            </a:r>
            <a:r>
              <a:rPr spc="-7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98" dirty="0">
                <a:solidFill>
                  <a:srgbClr val="00AF50"/>
                </a:solidFill>
                <a:latin typeface="Arial"/>
                <a:cs typeface="Arial"/>
              </a:rPr>
              <a:t>Giessen  </a:t>
            </a:r>
            <a:r>
              <a:rPr spc="-41" dirty="0">
                <a:solidFill>
                  <a:srgbClr val="00AF50"/>
                </a:solidFill>
                <a:latin typeface="Arial"/>
                <a:cs typeface="Arial"/>
              </a:rPr>
              <a:t>Berliner </a:t>
            </a:r>
            <a:r>
              <a:rPr spc="-79" dirty="0">
                <a:solidFill>
                  <a:srgbClr val="00AF50"/>
                </a:solidFill>
                <a:latin typeface="Arial"/>
                <a:cs typeface="Arial"/>
              </a:rPr>
              <a:t>Pl.1  </a:t>
            </a:r>
            <a:r>
              <a:rPr spc="-56" dirty="0">
                <a:solidFill>
                  <a:srgbClr val="00AF50"/>
                </a:solidFill>
                <a:latin typeface="Arial"/>
                <a:cs typeface="Arial"/>
              </a:rPr>
              <a:t>Bus</a:t>
            </a:r>
            <a:r>
              <a:rPr spc="-56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：</a:t>
            </a:r>
            <a:r>
              <a:rPr spc="-56" dirty="0">
                <a:solidFill>
                  <a:srgbClr val="00AF50"/>
                </a:solidFill>
                <a:latin typeface="Arial"/>
                <a:cs typeface="Arial"/>
              </a:rPr>
              <a:t>Berliner</a:t>
            </a:r>
            <a:r>
              <a:rPr spc="-8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75" dirty="0">
                <a:solidFill>
                  <a:srgbClr val="00AF50"/>
                </a:solidFill>
                <a:latin typeface="Arial"/>
                <a:cs typeface="Arial"/>
              </a:rPr>
              <a:t>plaz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1398" y="3262101"/>
            <a:ext cx="2619375" cy="621228"/>
          </a:xfrm>
          <a:prstGeom prst="rect">
            <a:avLst/>
          </a:prstGeom>
        </p:spPr>
        <p:txBody>
          <a:bodyPr vert="horz" wrap="square" lIns="0" tIns="109061" rIns="0" bIns="0" rtlCol="0">
            <a:spAutoFit/>
          </a:bodyPr>
          <a:lstStyle/>
          <a:p>
            <a:pPr marL="9525">
              <a:spcBef>
                <a:spcPts val="859"/>
              </a:spcBef>
            </a:pPr>
            <a:r>
              <a:rPr sz="1388" spc="11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課程選</a:t>
            </a:r>
            <a:r>
              <a:rPr sz="1388" spc="15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擇</a:t>
            </a:r>
            <a:endParaRPr sz="1388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31433">
              <a:spcBef>
                <a:spcPts val="743"/>
              </a:spcBef>
            </a:pPr>
            <a:r>
              <a:rPr u="sng" spc="-26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https://studip.uni-giessen.de/studip/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3160" y="2841117"/>
            <a:ext cx="2157889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入籍：登錄入住資料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marR="3810"/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攜帶：護照</a:t>
            </a:r>
            <a:r>
              <a:rPr sz="1200" spc="-19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，Studentenwerk</a:t>
            </a: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發 下的宿舍資料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8540" y="3823778"/>
            <a:ext cx="2446020" cy="9066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lnSpc>
                <a:spcPts val="1654"/>
              </a:lnSpc>
              <a:spcBef>
                <a:spcPts val="90"/>
              </a:spcBef>
            </a:pPr>
            <a:r>
              <a:rPr sz="1388" spc="15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保險</a:t>
            </a:r>
            <a:endParaRPr sz="1388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>
              <a:lnSpc>
                <a:spcPts val="1924"/>
              </a:lnSpc>
            </a:pPr>
            <a:r>
              <a:rPr sz="1613" spc="-195" dirty="0">
                <a:solidFill>
                  <a:srgbClr val="00AF50"/>
                </a:solidFill>
                <a:latin typeface="Arial"/>
                <a:cs typeface="Arial"/>
              </a:rPr>
              <a:t>AOK</a:t>
            </a:r>
            <a:r>
              <a:rPr sz="1613" spc="-4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、</a:t>
            </a:r>
            <a:r>
              <a:rPr sz="1613" spc="-221" dirty="0">
                <a:solidFill>
                  <a:srgbClr val="00AF50"/>
                </a:solidFill>
                <a:latin typeface="Arial"/>
                <a:cs typeface="Arial"/>
              </a:rPr>
              <a:t>TK</a:t>
            </a:r>
            <a:r>
              <a:rPr sz="1613" spc="-4" dirty="0">
                <a:solidFill>
                  <a:srgbClr val="00AF50"/>
                </a:solidFill>
                <a:latin typeface="Noto Sans CJK JP Regular"/>
                <a:cs typeface="Noto Sans CJK JP Regular"/>
              </a:rPr>
              <a:t>、</a:t>
            </a:r>
            <a:r>
              <a:rPr sz="1613" spc="-199" dirty="0">
                <a:solidFill>
                  <a:srgbClr val="00AF50"/>
                </a:solidFill>
                <a:latin typeface="Arial"/>
                <a:cs typeface="Arial"/>
              </a:rPr>
              <a:t>DAK</a:t>
            </a:r>
            <a:endParaRPr sz="1613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" marR="3810">
              <a:spcBef>
                <a:spcPts val="454"/>
              </a:spcBef>
            </a:pP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需要德</a:t>
            </a:r>
            <a:r>
              <a:rPr sz="1200" spc="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國</a:t>
            </a: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銀行</a:t>
            </a:r>
            <a:r>
              <a:rPr sz="1200" spc="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帳</a:t>
            </a: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戶（</a:t>
            </a:r>
            <a:r>
              <a:rPr sz="1200" spc="-26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FI</a:t>
            </a:r>
            <a:r>
              <a:rPr sz="1200" spc="11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NT</a:t>
            </a:r>
            <a:r>
              <a:rPr sz="1200" spc="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I</a:t>
            </a:r>
            <a:r>
              <a:rPr sz="1200" spc="19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B</a:t>
            </a:r>
            <a:r>
              <a:rPr sz="1200" spc="26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A</a:t>
            </a:r>
            <a:r>
              <a:rPr sz="1200" spc="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可</a:t>
            </a: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以， 完成當地銀行開戶再做更改）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4104" y="2212276"/>
            <a:ext cx="1387792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入學許可、保險資料 銀行帳戶餘額文件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3042" y="3971961"/>
            <a:ext cx="2150745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>
              <a:spcBef>
                <a:spcPts val="71"/>
              </a:spcBef>
            </a:pP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可以修習非交換系的課程，建議 是先跟欲修課程所屬科系助理聯 絡，同時可以詢問其課程細節， 須注意是是德文或英文授課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7709" y="1082707"/>
            <a:ext cx="138731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索取宿舍文件與鑰匙</a:t>
            </a:r>
            <a:endParaRPr sz="120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97709" y="1265872"/>
            <a:ext cx="214741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92D050"/>
                </a:solidFill>
                <a:latin typeface="Noto Sans CJK JP Regular"/>
                <a:cs typeface="Noto Sans CJK JP Regular"/>
              </a:rPr>
              <a:t>注意：避免週末或國定假日抵達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1000542" y="1449285"/>
            <a:ext cx="2794278" cy="12388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6706">
              <a:spcBef>
                <a:spcPts val="75"/>
              </a:spcBef>
            </a:pPr>
            <a:r>
              <a:rPr spc="-53" dirty="0" err="1"/>
              <a:t>Studentenwerk</a:t>
            </a:r>
            <a:r>
              <a:rPr spc="-79" dirty="0"/>
              <a:t> </a:t>
            </a:r>
            <a:r>
              <a:rPr spc="-98" dirty="0" smtClean="0"/>
              <a:t>Giessen</a:t>
            </a:r>
            <a:r>
              <a:rPr spc="56" dirty="0" smtClean="0"/>
              <a:t> </a:t>
            </a:r>
            <a:endParaRPr sz="1800" baseline="5208" dirty="0">
              <a:latin typeface="Noto Sans CJK JP Regular"/>
              <a:cs typeface="Noto Sans CJK JP Regular"/>
            </a:endParaRPr>
          </a:p>
          <a:p>
            <a:pPr marL="316706">
              <a:lnSpc>
                <a:spcPts val="1429"/>
              </a:lnSpc>
            </a:pPr>
            <a:r>
              <a:rPr spc="-71" dirty="0"/>
              <a:t>Otto-Behaghel-Strasse</a:t>
            </a:r>
            <a:r>
              <a:rPr spc="-83" dirty="0"/>
              <a:t> </a:t>
            </a:r>
            <a:r>
              <a:rPr spc="-64" dirty="0"/>
              <a:t>23-27</a:t>
            </a:r>
          </a:p>
          <a:p>
            <a:pPr marR="99060" algn="r">
              <a:lnSpc>
                <a:spcPts val="3634"/>
              </a:lnSpc>
            </a:pPr>
            <a:r>
              <a:rPr sz="3188" b="1" spc="-158" dirty="0">
                <a:solidFill>
                  <a:srgbClr val="EC7C30"/>
                </a:solidFill>
              </a:rPr>
              <a:t>05</a:t>
            </a:r>
            <a:endParaRPr sz="3188" dirty="0"/>
          </a:p>
          <a:p>
            <a:pPr marL="9525">
              <a:spcBef>
                <a:spcPts val="1294"/>
              </a:spcBef>
            </a:pPr>
            <a:r>
              <a:rPr sz="1388" spc="15" dirty="0">
                <a:solidFill>
                  <a:srgbClr val="EC7C30"/>
                </a:solidFill>
                <a:latin typeface="Noto Sans CJK JP Regular"/>
                <a:cs typeface="Noto Sans CJK JP Regular"/>
              </a:rPr>
              <a:t>市廳</a:t>
            </a:r>
            <a:endParaRPr sz="1388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654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1866" y="622884"/>
            <a:ext cx="2762250" cy="532358"/>
          </a:xfrm>
          <a:prstGeom prst="rect">
            <a:avLst/>
          </a:prstGeom>
        </p:spPr>
        <p:txBody>
          <a:bodyPr vert="horz" wrap="square" lIns="0" tIns="115729" rIns="0" bIns="0" rtlCol="0">
            <a:spAutoFit/>
          </a:bodyPr>
          <a:lstStyle/>
          <a:p>
            <a:pPr marL="9525">
              <a:spcBef>
                <a:spcPts val="911"/>
              </a:spcBef>
            </a:pPr>
            <a:r>
              <a:rPr sz="2700" dirty="0" err="1" smtClean="0">
                <a:solidFill>
                  <a:srgbClr val="7E5F00"/>
                </a:solidFill>
              </a:rPr>
              <a:t>旅遊交通方式抉擇</a:t>
            </a:r>
            <a:endParaRPr sz="2700" dirty="0"/>
          </a:p>
        </p:txBody>
      </p:sp>
      <p:sp>
        <p:nvSpPr>
          <p:cNvPr id="3" name="object 3"/>
          <p:cNvSpPr/>
          <p:nvPr/>
        </p:nvSpPr>
        <p:spPr>
          <a:xfrm>
            <a:off x="1259360" y="1575547"/>
            <a:ext cx="1762506" cy="89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9846" y="1595267"/>
            <a:ext cx="1615058" cy="1084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875" y="314041"/>
            <a:ext cx="1693545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歐洲交通票價浮動十分 </a:t>
            </a:r>
            <a:r>
              <a:rPr sz="120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大，尤其火車票</a:t>
            </a:r>
            <a:r>
              <a:rPr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lang="zh-TW" altLang="en-US"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旅遊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經</a:t>
            </a:r>
            <a:r>
              <a:rPr sz="120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常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需要</a:t>
            </a:r>
            <a:r>
              <a:rPr sz="120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配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合旅費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， 越早訂越便宜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099" y="2754315"/>
            <a:ext cx="2756534" cy="1574309"/>
          </a:xfrm>
          <a:prstGeom prst="rect">
            <a:avLst/>
          </a:prstGeom>
        </p:spPr>
        <p:txBody>
          <a:bodyPr vert="horz" wrap="square" lIns="0" tIns="159544" rIns="0" bIns="0" rtlCol="0">
            <a:spAutoFit/>
          </a:bodyPr>
          <a:lstStyle/>
          <a:p>
            <a:pPr marL="614363">
              <a:spcBef>
                <a:spcPts val="1256"/>
              </a:spcBef>
            </a:pPr>
            <a:r>
              <a:rPr sz="2100" spc="-4" dirty="0">
                <a:solidFill>
                  <a:srgbClr val="001F5F"/>
                </a:solidFill>
                <a:latin typeface="Noto Sans CJK JP Regular"/>
                <a:cs typeface="Noto Sans CJK JP Regular"/>
              </a:rPr>
              <a:t>歐洲廉航</a:t>
            </a:r>
            <a:endParaRPr sz="21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341471">
              <a:spcBef>
                <a:spcPts val="671"/>
              </a:spcBef>
            </a:pP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搭過</a:t>
            </a:r>
            <a:r>
              <a:rPr sz="1200" spc="26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：RYANAIR，WIZZ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marR="3810">
              <a:spcBef>
                <a:spcPts val="559"/>
              </a:spcBef>
            </a:pP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●行李限重嚴格，一個手提隨身包</a:t>
            </a:r>
            <a:r>
              <a:rPr sz="1200" spc="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加購 行李的花費九成比機票貴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/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●事先需</a:t>
            </a:r>
            <a:r>
              <a:rPr sz="1200" spc="-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要</a:t>
            </a:r>
            <a:r>
              <a:rPr sz="1200" spc="-4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線上</a:t>
            </a:r>
            <a:r>
              <a:rPr sz="1200" spc="-11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check</a:t>
            </a:r>
            <a:r>
              <a:rPr sz="1200" spc="49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9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in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、</a:t>
            </a:r>
            <a:r>
              <a:rPr sz="1200" spc="-4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列印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登機證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/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（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通常出發日</a:t>
            </a:r>
            <a:r>
              <a:rPr lang="zh-TW" altLang="en-US"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前</a:t>
            </a:r>
            <a:r>
              <a:rPr lang="en-US" altLang="zh-TW"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48</a:t>
            </a:r>
            <a:r>
              <a:rPr lang="zh-TW" altLang="en-US"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小時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可</a:t>
            </a:r>
            <a:r>
              <a:rPr sz="1200" spc="-11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check</a:t>
            </a:r>
            <a:r>
              <a:rPr sz="120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-in）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954533" y="2470515"/>
            <a:ext cx="2564249" cy="2149948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44917">
              <a:spcBef>
                <a:spcPts val="1125"/>
              </a:spcBef>
            </a:pPr>
            <a:r>
              <a:rPr spc="-191" dirty="0"/>
              <a:t>Flixbus</a:t>
            </a:r>
          </a:p>
          <a:p>
            <a:pPr marL="9525" marR="360521" algn="just">
              <a:spcBef>
                <a:spcPts val="604"/>
              </a:spcBef>
            </a:pPr>
            <a:r>
              <a:rPr sz="1200" b="0" spc="-8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如果火車票價錢驚為天</a:t>
            </a:r>
            <a:r>
              <a:rPr sz="1200" b="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人，</a:t>
            </a:r>
            <a:r>
              <a:rPr sz="1200" b="0" spc="-8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可</a:t>
            </a:r>
            <a:r>
              <a:rPr sz="1200" b="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以</a:t>
            </a:r>
            <a:r>
              <a:rPr sz="1200" b="0" spc="-8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選</a:t>
            </a:r>
            <a:r>
              <a:rPr sz="1200" b="0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擇</a:t>
            </a:r>
            <a:r>
              <a:rPr sz="1200" b="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巴</a:t>
            </a:r>
            <a:r>
              <a:rPr sz="1200" b="0" spc="-8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士</a:t>
            </a:r>
            <a:r>
              <a:rPr sz="1200" b="0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但是</a:t>
            </a:r>
            <a:r>
              <a:rPr sz="1200" b="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，必須提前抵達，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雖然票券上會</a:t>
            </a:r>
            <a:r>
              <a:rPr sz="1200" b="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顯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示搭</a:t>
            </a:r>
            <a:r>
              <a:rPr sz="1200" b="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車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地點</a:t>
            </a:r>
            <a:r>
              <a:rPr sz="1200" b="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，現實中常需要再尋找，錯過無</a:t>
            </a:r>
            <a:r>
              <a:rPr sz="1200" b="0" spc="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退</a:t>
            </a:r>
            <a:r>
              <a:rPr sz="1200" b="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費服務</a:t>
            </a:r>
            <a:endParaRPr sz="1200" dirty="0">
              <a:latin typeface="Noto Sans CJK JP Regular"/>
              <a:cs typeface="Noto Sans CJK JP Regular"/>
            </a:endParaRPr>
          </a:p>
          <a:p>
            <a:pPr marL="1124426" marR="3810">
              <a:spcBef>
                <a:spcPts val="1031"/>
              </a:spcBef>
            </a:pP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有些站</a:t>
            </a:r>
            <a:r>
              <a:rPr sz="1200" b="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牌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設置</a:t>
            </a:r>
            <a:r>
              <a:rPr sz="1200" b="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並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非靠近</a:t>
            </a:r>
            <a:r>
              <a:rPr sz="1200" b="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主</a:t>
            </a:r>
            <a:r>
              <a:rPr sz="1200" b="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要車</a:t>
            </a:r>
            <a:r>
              <a:rPr sz="1200" b="0" spc="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站</a:t>
            </a:r>
            <a:r>
              <a:rPr sz="1200" b="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， 須留意位置，避免錯過班次</a:t>
            </a:r>
            <a:endParaRPr sz="12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10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8804" y="2808351"/>
            <a:ext cx="729234" cy="720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3933" y="745235"/>
            <a:ext cx="763935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9453" y="2093975"/>
            <a:ext cx="1092708" cy="377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103" y="1744218"/>
            <a:ext cx="898397" cy="781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3366" y="357760"/>
            <a:ext cx="835533" cy="825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858" y="4590288"/>
            <a:ext cx="1657521" cy="48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1728" y="123445"/>
            <a:ext cx="908684" cy="67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4612" y="929258"/>
            <a:ext cx="1371600" cy="329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4248" y="1965316"/>
            <a:ext cx="2319407" cy="2824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2815" y="2432305"/>
            <a:ext cx="1875662" cy="3348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28083" y="4590288"/>
            <a:ext cx="1078991" cy="420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3066" y="226314"/>
            <a:ext cx="1005840" cy="521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30142" y="2466593"/>
            <a:ext cx="1204722" cy="997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83942" y="2988032"/>
            <a:ext cx="746085" cy="6876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3932" y="3691891"/>
            <a:ext cx="1376172" cy="4171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99195" y="1198435"/>
            <a:ext cx="1541621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4" dirty="0">
                <a:solidFill>
                  <a:srgbClr val="538235"/>
                </a:solidFill>
                <a:latin typeface="Noto Sans CJK JP Regular"/>
                <a:cs typeface="Noto Sans CJK JP Regular"/>
              </a:rPr>
              <a:t>歐洲超市</a:t>
            </a:r>
            <a:endParaRPr sz="300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9167" y="450628"/>
            <a:ext cx="396716" cy="413385"/>
          </a:xfrm>
          <a:custGeom>
            <a:avLst/>
            <a:gdLst/>
            <a:ahLst/>
            <a:cxnLst/>
            <a:rect l="l" t="t" r="r" b="b"/>
            <a:pathLst>
              <a:path w="528955" h="551180">
                <a:moveTo>
                  <a:pt x="322310" y="362076"/>
                </a:moveTo>
                <a:lnTo>
                  <a:pt x="202056" y="362076"/>
                </a:lnTo>
                <a:lnTo>
                  <a:pt x="282447" y="550799"/>
                </a:lnTo>
                <a:lnTo>
                  <a:pt x="322310" y="362076"/>
                </a:lnTo>
                <a:close/>
              </a:path>
              <a:path w="528955" h="551180">
                <a:moveTo>
                  <a:pt x="71881" y="56768"/>
                </a:moveTo>
                <a:lnTo>
                  <a:pt x="152272" y="245490"/>
                </a:lnTo>
                <a:lnTo>
                  <a:pt x="0" y="397128"/>
                </a:lnTo>
                <a:lnTo>
                  <a:pt x="202056" y="362076"/>
                </a:lnTo>
                <a:lnTo>
                  <a:pt x="322310" y="362076"/>
                </a:lnTo>
                <a:lnTo>
                  <a:pt x="326897" y="340360"/>
                </a:lnTo>
                <a:lnTo>
                  <a:pt x="528954" y="305308"/>
                </a:lnTo>
                <a:lnTo>
                  <a:pt x="354329" y="210312"/>
                </a:lnTo>
                <a:lnTo>
                  <a:pt x="366739" y="151764"/>
                </a:lnTo>
                <a:lnTo>
                  <a:pt x="246506" y="151764"/>
                </a:lnTo>
                <a:lnTo>
                  <a:pt x="71881" y="56768"/>
                </a:lnTo>
                <a:close/>
              </a:path>
              <a:path w="528955" h="551180">
                <a:moveTo>
                  <a:pt x="398907" y="0"/>
                </a:moveTo>
                <a:lnTo>
                  <a:pt x="246506" y="151764"/>
                </a:lnTo>
                <a:lnTo>
                  <a:pt x="366739" y="151764"/>
                </a:lnTo>
                <a:lnTo>
                  <a:pt x="3989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7837" y="4303566"/>
            <a:ext cx="376713" cy="422434"/>
          </a:xfrm>
          <a:custGeom>
            <a:avLst/>
            <a:gdLst/>
            <a:ahLst/>
            <a:cxnLst/>
            <a:rect l="l" t="t" r="r" b="b"/>
            <a:pathLst>
              <a:path w="502284" h="563245">
                <a:moveTo>
                  <a:pt x="309560" y="392684"/>
                </a:moveTo>
                <a:lnTo>
                  <a:pt x="191846" y="392684"/>
                </a:lnTo>
                <a:lnTo>
                  <a:pt x="306324" y="562864"/>
                </a:lnTo>
                <a:lnTo>
                  <a:pt x="309560" y="392684"/>
                </a:lnTo>
                <a:close/>
              </a:path>
              <a:path w="502284" h="563245">
                <a:moveTo>
                  <a:pt x="6616" y="117348"/>
                </a:moveTo>
                <a:lnTo>
                  <a:pt x="121094" y="287515"/>
                </a:lnTo>
                <a:lnTo>
                  <a:pt x="0" y="465213"/>
                </a:lnTo>
                <a:lnTo>
                  <a:pt x="191846" y="392684"/>
                </a:lnTo>
                <a:lnTo>
                  <a:pt x="309560" y="392684"/>
                </a:lnTo>
                <a:lnTo>
                  <a:pt x="310413" y="347865"/>
                </a:lnTo>
                <a:lnTo>
                  <a:pt x="502259" y="275336"/>
                </a:lnTo>
                <a:lnTo>
                  <a:pt x="312940" y="214985"/>
                </a:lnTo>
                <a:lnTo>
                  <a:pt x="313649" y="177698"/>
                </a:lnTo>
                <a:lnTo>
                  <a:pt x="195935" y="177698"/>
                </a:lnTo>
                <a:lnTo>
                  <a:pt x="6616" y="117348"/>
                </a:lnTo>
                <a:close/>
              </a:path>
              <a:path w="502284" h="563245">
                <a:moveTo>
                  <a:pt x="317030" y="0"/>
                </a:moveTo>
                <a:lnTo>
                  <a:pt x="195935" y="177698"/>
                </a:lnTo>
                <a:lnTo>
                  <a:pt x="313649" y="177698"/>
                </a:lnTo>
                <a:lnTo>
                  <a:pt x="3170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77934" y="87058"/>
            <a:ext cx="387668" cy="420053"/>
          </a:xfrm>
          <a:custGeom>
            <a:avLst/>
            <a:gdLst/>
            <a:ahLst/>
            <a:cxnLst/>
            <a:rect l="l" t="t" r="r" b="b"/>
            <a:pathLst>
              <a:path w="516890" h="560070">
                <a:moveTo>
                  <a:pt x="315746" y="380364"/>
                </a:moveTo>
                <a:lnTo>
                  <a:pt x="197484" y="380364"/>
                </a:lnTo>
                <a:lnTo>
                  <a:pt x="296672" y="559816"/>
                </a:lnTo>
                <a:lnTo>
                  <a:pt x="315746" y="380364"/>
                </a:lnTo>
                <a:close/>
              </a:path>
              <a:path w="516890" h="560070">
                <a:moveTo>
                  <a:pt x="36829" y="89916"/>
                </a:moveTo>
                <a:lnTo>
                  <a:pt x="136017" y="269367"/>
                </a:lnTo>
                <a:lnTo>
                  <a:pt x="0" y="435863"/>
                </a:lnTo>
                <a:lnTo>
                  <a:pt x="197484" y="380364"/>
                </a:lnTo>
                <a:lnTo>
                  <a:pt x="315746" y="380364"/>
                </a:lnTo>
                <a:lnTo>
                  <a:pt x="319404" y="345948"/>
                </a:lnTo>
                <a:lnTo>
                  <a:pt x="516889" y="290449"/>
                </a:lnTo>
                <a:lnTo>
                  <a:pt x="333501" y="213868"/>
                </a:lnTo>
                <a:lnTo>
                  <a:pt x="338537" y="166497"/>
                </a:lnTo>
                <a:lnTo>
                  <a:pt x="220218" y="166497"/>
                </a:lnTo>
                <a:lnTo>
                  <a:pt x="36829" y="89916"/>
                </a:lnTo>
                <a:close/>
              </a:path>
              <a:path w="516890" h="560070">
                <a:moveTo>
                  <a:pt x="356234" y="0"/>
                </a:moveTo>
                <a:lnTo>
                  <a:pt x="220218" y="166497"/>
                </a:lnTo>
                <a:lnTo>
                  <a:pt x="338537" y="166497"/>
                </a:lnTo>
                <a:lnTo>
                  <a:pt x="3562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26613" y="3392614"/>
            <a:ext cx="383381" cy="421481"/>
          </a:xfrm>
          <a:custGeom>
            <a:avLst/>
            <a:gdLst/>
            <a:ahLst/>
            <a:cxnLst/>
            <a:rect l="l" t="t" r="r" b="b"/>
            <a:pathLst>
              <a:path w="511175" h="561975">
                <a:moveTo>
                  <a:pt x="313001" y="386333"/>
                </a:moveTo>
                <a:lnTo>
                  <a:pt x="195072" y="386333"/>
                </a:lnTo>
                <a:lnTo>
                  <a:pt x="301371" y="561720"/>
                </a:lnTo>
                <a:lnTo>
                  <a:pt x="313001" y="386333"/>
                </a:lnTo>
                <a:close/>
              </a:path>
              <a:path w="511175" h="561975">
                <a:moveTo>
                  <a:pt x="22986" y="102615"/>
                </a:moveTo>
                <a:lnTo>
                  <a:pt x="129285" y="278002"/>
                </a:lnTo>
                <a:lnTo>
                  <a:pt x="0" y="449706"/>
                </a:lnTo>
                <a:lnTo>
                  <a:pt x="195072" y="386333"/>
                </a:lnTo>
                <a:lnTo>
                  <a:pt x="313001" y="386333"/>
                </a:lnTo>
                <a:lnTo>
                  <a:pt x="315594" y="347218"/>
                </a:lnTo>
                <a:lnTo>
                  <a:pt x="510666" y="283718"/>
                </a:lnTo>
                <a:lnTo>
                  <a:pt x="324357" y="214502"/>
                </a:lnTo>
                <a:lnTo>
                  <a:pt x="327187" y="171831"/>
                </a:lnTo>
                <a:lnTo>
                  <a:pt x="209296" y="171831"/>
                </a:lnTo>
                <a:lnTo>
                  <a:pt x="22986" y="102615"/>
                </a:lnTo>
                <a:close/>
              </a:path>
              <a:path w="511175" h="561975">
                <a:moveTo>
                  <a:pt x="338581" y="0"/>
                </a:moveTo>
                <a:lnTo>
                  <a:pt x="209296" y="171831"/>
                </a:lnTo>
                <a:lnTo>
                  <a:pt x="327187" y="171831"/>
                </a:lnTo>
                <a:lnTo>
                  <a:pt x="3385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7815" y="3681888"/>
            <a:ext cx="3727133" cy="61186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3420"/>
              </a:lnSpc>
              <a:spcBef>
                <a:spcPts val="71"/>
              </a:spcBef>
            </a:pPr>
            <a:r>
              <a:rPr sz="4500" spc="-5" baseline="6944" dirty="0">
                <a:solidFill>
                  <a:srgbClr val="538235"/>
                </a:solidFill>
                <a:latin typeface="Noto Sans CJK JP Regular"/>
                <a:cs typeface="Noto Sans CJK JP Regular"/>
              </a:rPr>
              <a:t>亞洲超</a:t>
            </a:r>
            <a:r>
              <a:rPr sz="4500" spc="664" baseline="6944" dirty="0">
                <a:solidFill>
                  <a:srgbClr val="538235"/>
                </a:solidFill>
                <a:latin typeface="Noto Sans CJK JP Regular"/>
                <a:cs typeface="Noto Sans CJK JP Regular"/>
              </a:rPr>
              <a:t>市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法蘭克福站內即有一間世紀亞超</a:t>
            </a:r>
            <a:endParaRPr sz="120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1588294">
              <a:lnSpc>
                <a:spcPts val="1260"/>
              </a:lnSpc>
            </a:pPr>
            <a:r>
              <a:rPr sz="1200" spc="-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（在搭乘</a:t>
            </a:r>
            <a:r>
              <a:rPr sz="1200" spc="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U</a:t>
            </a:r>
            <a:r>
              <a:rPr sz="1200" spc="9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-</a:t>
            </a:r>
            <a:r>
              <a:rPr sz="1200" spc="-2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Bah</a:t>
            </a:r>
            <a:r>
              <a:rPr sz="1200" spc="-19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n</a:t>
            </a:r>
            <a:r>
              <a:rPr sz="1200" spc="-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地下一樓處）</a:t>
            </a:r>
            <a:endParaRPr sz="120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14334" y="4477893"/>
            <a:ext cx="241744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法蘭克福</a:t>
            </a:r>
            <a:r>
              <a:rPr sz="1200" spc="-3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K</a:t>
            </a:r>
            <a:r>
              <a:rPr sz="1200" spc="-2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ar</a:t>
            </a:r>
            <a:r>
              <a:rPr sz="1200" spc="-19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stad</a:t>
            </a:r>
            <a:r>
              <a:rPr sz="120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t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地下一樓</a:t>
            </a:r>
            <a:r>
              <a:rPr sz="1200" spc="-99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∕</a:t>
            </a:r>
            <a:r>
              <a:rPr sz="1200" spc="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Z</a:t>
            </a:r>
            <a:r>
              <a:rPr sz="1200" spc="-2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ei</a:t>
            </a:r>
            <a:r>
              <a:rPr sz="1200" spc="-19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l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街上  </a:t>
            </a:r>
            <a:r>
              <a:rPr sz="1200" spc="-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U-Bahn：Konstabler</a:t>
            </a:r>
            <a:r>
              <a:rPr sz="1200" spc="5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Wache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366320" y="641794"/>
            <a:ext cx="2103596" cy="130436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1548">
              <a:spcBef>
                <a:spcPts val="71"/>
              </a:spcBef>
            </a:pPr>
            <a:r>
              <a:rPr sz="3000" spc="-4" dirty="0">
                <a:solidFill>
                  <a:srgbClr val="538235"/>
                </a:solidFill>
              </a:rPr>
              <a:t>藥妝店</a:t>
            </a:r>
            <a:endParaRPr sz="3000"/>
          </a:p>
          <a:p>
            <a:pPr marL="9525">
              <a:spcBef>
                <a:spcPts val="2872"/>
              </a:spcBef>
            </a:pPr>
            <a:r>
              <a:rPr sz="3000" spc="-4" dirty="0">
                <a:solidFill>
                  <a:srgbClr val="538235"/>
                </a:solidFill>
              </a:rPr>
              <a:t>電器店</a:t>
            </a:r>
            <a:endParaRPr sz="3000"/>
          </a:p>
        </p:txBody>
      </p:sp>
      <p:sp>
        <p:nvSpPr>
          <p:cNvPr id="25" name="object 25"/>
          <p:cNvSpPr txBox="1"/>
          <p:nvPr/>
        </p:nvSpPr>
        <p:spPr>
          <a:xfrm>
            <a:off x="7776400" y="3721894"/>
            <a:ext cx="1161098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3000" spc="-4" dirty="0">
                <a:solidFill>
                  <a:srgbClr val="538235"/>
                </a:solidFill>
                <a:latin typeface="Noto Sans CJK JP Regular"/>
                <a:cs typeface="Noto Sans CJK JP Regular"/>
              </a:rPr>
              <a:t>雜貨： </a:t>
            </a:r>
            <a:r>
              <a:rPr sz="3000" spc="-8" dirty="0">
                <a:solidFill>
                  <a:srgbClr val="538235"/>
                </a:solidFill>
                <a:latin typeface="Noto Sans CJK JP Regular"/>
                <a:cs typeface="Noto Sans CJK JP Regular"/>
              </a:rPr>
              <a:t>一歐店</a:t>
            </a:r>
            <a:endParaRPr sz="300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65563" y="487490"/>
            <a:ext cx="5050155" cy="4349115"/>
          </a:xfrm>
          <a:custGeom>
            <a:avLst/>
            <a:gdLst/>
            <a:ahLst/>
            <a:cxnLst/>
            <a:rect l="l" t="t" r="r" b="b"/>
            <a:pathLst>
              <a:path w="6733540" h="5798820">
                <a:moveTo>
                  <a:pt x="0" y="0"/>
                </a:moveTo>
                <a:lnTo>
                  <a:pt x="56132" y="31178"/>
                </a:lnTo>
                <a:lnTo>
                  <a:pt x="112228" y="62349"/>
                </a:lnTo>
                <a:lnTo>
                  <a:pt x="168249" y="93504"/>
                </a:lnTo>
                <a:lnTo>
                  <a:pt x="224159" y="124636"/>
                </a:lnTo>
                <a:lnTo>
                  <a:pt x="279920" y="155736"/>
                </a:lnTo>
                <a:lnTo>
                  <a:pt x="335494" y="186798"/>
                </a:lnTo>
                <a:lnTo>
                  <a:pt x="390845" y="217813"/>
                </a:lnTo>
                <a:lnTo>
                  <a:pt x="445936" y="248774"/>
                </a:lnTo>
                <a:lnTo>
                  <a:pt x="500728" y="279672"/>
                </a:lnTo>
                <a:lnTo>
                  <a:pt x="555185" y="310500"/>
                </a:lnTo>
                <a:lnTo>
                  <a:pt x="609270" y="341250"/>
                </a:lnTo>
                <a:lnTo>
                  <a:pt x="662946" y="371915"/>
                </a:lnTo>
                <a:lnTo>
                  <a:pt x="716174" y="402486"/>
                </a:lnTo>
                <a:lnTo>
                  <a:pt x="768919" y="432956"/>
                </a:lnTo>
                <a:lnTo>
                  <a:pt x="821142" y="463317"/>
                </a:lnTo>
                <a:lnTo>
                  <a:pt x="872807" y="493562"/>
                </a:lnTo>
                <a:lnTo>
                  <a:pt x="923876" y="523681"/>
                </a:lnTo>
                <a:lnTo>
                  <a:pt x="974312" y="553669"/>
                </a:lnTo>
                <a:lnTo>
                  <a:pt x="1024077" y="583516"/>
                </a:lnTo>
                <a:lnTo>
                  <a:pt x="1073136" y="613215"/>
                </a:lnTo>
                <a:lnTo>
                  <a:pt x="1121449" y="642759"/>
                </a:lnTo>
                <a:lnTo>
                  <a:pt x="1168981" y="672139"/>
                </a:lnTo>
                <a:lnTo>
                  <a:pt x="1215693" y="701348"/>
                </a:lnTo>
                <a:lnTo>
                  <a:pt x="1261549" y="730377"/>
                </a:lnTo>
                <a:lnTo>
                  <a:pt x="1306511" y="759220"/>
                </a:lnTo>
                <a:lnTo>
                  <a:pt x="1350543" y="787869"/>
                </a:lnTo>
                <a:lnTo>
                  <a:pt x="1393606" y="816315"/>
                </a:lnTo>
                <a:lnTo>
                  <a:pt x="1435664" y="844550"/>
                </a:lnTo>
                <a:lnTo>
                  <a:pt x="1476679" y="872568"/>
                </a:lnTo>
                <a:lnTo>
                  <a:pt x="1516615" y="900360"/>
                </a:lnTo>
                <a:lnTo>
                  <a:pt x="1555433" y="927918"/>
                </a:lnTo>
                <a:lnTo>
                  <a:pt x="1593097" y="955235"/>
                </a:lnTo>
                <a:lnTo>
                  <a:pt x="1629570" y="982303"/>
                </a:lnTo>
                <a:lnTo>
                  <a:pt x="1664813" y="1009114"/>
                </a:lnTo>
                <a:lnTo>
                  <a:pt x="1698791" y="1035660"/>
                </a:lnTo>
                <a:lnTo>
                  <a:pt x="1731466" y="1061934"/>
                </a:lnTo>
                <a:lnTo>
                  <a:pt x="1762800" y="1087928"/>
                </a:lnTo>
                <a:lnTo>
                  <a:pt x="1792756" y="1113633"/>
                </a:lnTo>
                <a:lnTo>
                  <a:pt x="1821297" y="1139043"/>
                </a:lnTo>
                <a:lnTo>
                  <a:pt x="1873986" y="1188944"/>
                </a:lnTo>
                <a:lnTo>
                  <a:pt x="1920568" y="1237567"/>
                </a:lnTo>
                <a:lnTo>
                  <a:pt x="1960746" y="1284852"/>
                </a:lnTo>
                <a:lnTo>
                  <a:pt x="1994222" y="1330736"/>
                </a:lnTo>
                <a:lnTo>
                  <a:pt x="2020697" y="1375155"/>
                </a:lnTo>
                <a:lnTo>
                  <a:pt x="2036762" y="1424254"/>
                </a:lnTo>
                <a:lnTo>
                  <a:pt x="2037669" y="1448320"/>
                </a:lnTo>
                <a:lnTo>
                  <a:pt x="2034158" y="1472062"/>
                </a:lnTo>
                <a:lnTo>
                  <a:pt x="2014889" y="1518575"/>
                </a:lnTo>
                <a:lnTo>
                  <a:pt x="1980956" y="1563786"/>
                </a:lnTo>
                <a:lnTo>
                  <a:pt x="1934362" y="1607691"/>
                </a:lnTo>
                <a:lnTo>
                  <a:pt x="1877111" y="1650285"/>
                </a:lnTo>
                <a:lnTo>
                  <a:pt x="1845114" y="1671089"/>
                </a:lnTo>
                <a:lnTo>
                  <a:pt x="1811204" y="1691563"/>
                </a:lnTo>
                <a:lnTo>
                  <a:pt x="1775631" y="1711707"/>
                </a:lnTo>
                <a:lnTo>
                  <a:pt x="1738645" y="1731519"/>
                </a:lnTo>
                <a:lnTo>
                  <a:pt x="1700497" y="1751001"/>
                </a:lnTo>
                <a:lnTo>
                  <a:pt x="1661437" y="1770150"/>
                </a:lnTo>
                <a:lnTo>
                  <a:pt x="1621715" y="1788966"/>
                </a:lnTo>
                <a:lnTo>
                  <a:pt x="1581582" y="1807449"/>
                </a:lnTo>
                <a:lnTo>
                  <a:pt x="1541287" y="1825597"/>
                </a:lnTo>
                <a:lnTo>
                  <a:pt x="1501082" y="1843411"/>
                </a:lnTo>
                <a:lnTo>
                  <a:pt x="1461217" y="1860890"/>
                </a:lnTo>
                <a:lnTo>
                  <a:pt x="1421942" y="1878032"/>
                </a:lnTo>
                <a:lnTo>
                  <a:pt x="1383507" y="1894838"/>
                </a:lnTo>
                <a:lnTo>
                  <a:pt x="1346162" y="1911307"/>
                </a:lnTo>
                <a:lnTo>
                  <a:pt x="1310159" y="1927438"/>
                </a:lnTo>
                <a:lnTo>
                  <a:pt x="1243177" y="1958683"/>
                </a:lnTo>
                <a:lnTo>
                  <a:pt x="1184564" y="1988569"/>
                </a:lnTo>
                <a:lnTo>
                  <a:pt x="1136322" y="2017091"/>
                </a:lnTo>
                <a:lnTo>
                  <a:pt x="1100454" y="2044244"/>
                </a:lnTo>
                <a:lnTo>
                  <a:pt x="1074233" y="2082395"/>
                </a:lnTo>
                <a:lnTo>
                  <a:pt x="1073850" y="2094421"/>
                </a:lnTo>
                <a:lnTo>
                  <a:pt x="1078062" y="2106102"/>
                </a:lnTo>
                <a:lnTo>
                  <a:pt x="1120775" y="2139061"/>
                </a:lnTo>
                <a:lnTo>
                  <a:pt x="1158148" y="2152026"/>
                </a:lnTo>
                <a:lnTo>
                  <a:pt x="1207891" y="2162055"/>
                </a:lnTo>
                <a:lnTo>
                  <a:pt x="1269090" y="2169393"/>
                </a:lnTo>
                <a:lnTo>
                  <a:pt x="1340837" y="2174285"/>
                </a:lnTo>
                <a:lnTo>
                  <a:pt x="1380380" y="2175889"/>
                </a:lnTo>
                <a:lnTo>
                  <a:pt x="1422218" y="2176973"/>
                </a:lnTo>
                <a:lnTo>
                  <a:pt x="1466238" y="2177568"/>
                </a:lnTo>
                <a:lnTo>
                  <a:pt x="1512324" y="2177704"/>
                </a:lnTo>
                <a:lnTo>
                  <a:pt x="1560363" y="2177412"/>
                </a:lnTo>
                <a:lnTo>
                  <a:pt x="1610242" y="2176722"/>
                </a:lnTo>
                <a:lnTo>
                  <a:pt x="1661847" y="2175664"/>
                </a:lnTo>
                <a:lnTo>
                  <a:pt x="1715062" y="2174270"/>
                </a:lnTo>
                <a:lnTo>
                  <a:pt x="1769776" y="2172570"/>
                </a:lnTo>
                <a:lnTo>
                  <a:pt x="1825873" y="2170594"/>
                </a:lnTo>
                <a:lnTo>
                  <a:pt x="1883240" y="2168374"/>
                </a:lnTo>
                <a:lnTo>
                  <a:pt x="1941763" y="2165939"/>
                </a:lnTo>
                <a:lnTo>
                  <a:pt x="2001328" y="2163320"/>
                </a:lnTo>
                <a:lnTo>
                  <a:pt x="2061821" y="2160547"/>
                </a:lnTo>
                <a:lnTo>
                  <a:pt x="2123128" y="2157653"/>
                </a:lnTo>
                <a:lnTo>
                  <a:pt x="2185136" y="2154665"/>
                </a:lnTo>
                <a:lnTo>
                  <a:pt x="2247730" y="2151617"/>
                </a:lnTo>
                <a:lnTo>
                  <a:pt x="2310797" y="2148537"/>
                </a:lnTo>
                <a:lnTo>
                  <a:pt x="2374222" y="2145457"/>
                </a:lnTo>
                <a:lnTo>
                  <a:pt x="2437893" y="2142407"/>
                </a:lnTo>
                <a:lnTo>
                  <a:pt x="2501694" y="2139417"/>
                </a:lnTo>
                <a:lnTo>
                  <a:pt x="2565512" y="2136519"/>
                </a:lnTo>
                <a:lnTo>
                  <a:pt x="2629233" y="2133742"/>
                </a:lnTo>
                <a:lnTo>
                  <a:pt x="2692743" y="2131118"/>
                </a:lnTo>
                <a:lnTo>
                  <a:pt x="2755929" y="2128677"/>
                </a:lnTo>
                <a:lnTo>
                  <a:pt x="2818676" y="2126449"/>
                </a:lnTo>
                <a:lnTo>
                  <a:pt x="2880870" y="2124465"/>
                </a:lnTo>
                <a:lnTo>
                  <a:pt x="2942398" y="2122756"/>
                </a:lnTo>
                <a:lnTo>
                  <a:pt x="3003146" y="2121352"/>
                </a:lnTo>
                <a:lnTo>
                  <a:pt x="3063000" y="2120284"/>
                </a:lnTo>
                <a:lnTo>
                  <a:pt x="3121845" y="2119582"/>
                </a:lnTo>
                <a:lnTo>
                  <a:pt x="3179568" y="2119277"/>
                </a:lnTo>
                <a:lnTo>
                  <a:pt x="3236056" y="2119399"/>
                </a:lnTo>
                <a:lnTo>
                  <a:pt x="3291194" y="2119979"/>
                </a:lnTo>
                <a:lnTo>
                  <a:pt x="3344868" y="2121048"/>
                </a:lnTo>
                <a:lnTo>
                  <a:pt x="3396964" y="2122636"/>
                </a:lnTo>
                <a:lnTo>
                  <a:pt x="3447370" y="2124773"/>
                </a:lnTo>
                <a:lnTo>
                  <a:pt x="3495969" y="2127491"/>
                </a:lnTo>
                <a:lnTo>
                  <a:pt x="3542650" y="2130820"/>
                </a:lnTo>
                <a:lnTo>
                  <a:pt x="3587297" y="2134789"/>
                </a:lnTo>
                <a:lnTo>
                  <a:pt x="3629797" y="2139431"/>
                </a:lnTo>
                <a:lnTo>
                  <a:pt x="3670036" y="2144775"/>
                </a:lnTo>
                <a:lnTo>
                  <a:pt x="3707901" y="2150853"/>
                </a:lnTo>
                <a:lnTo>
                  <a:pt x="3776049" y="2165329"/>
                </a:lnTo>
                <a:lnTo>
                  <a:pt x="3833332" y="2183103"/>
                </a:lnTo>
                <a:lnTo>
                  <a:pt x="3878837" y="2204421"/>
                </a:lnTo>
                <a:lnTo>
                  <a:pt x="3911654" y="2229527"/>
                </a:lnTo>
                <a:lnTo>
                  <a:pt x="3935095" y="2274824"/>
                </a:lnTo>
                <a:lnTo>
                  <a:pt x="3935580" y="2288621"/>
                </a:lnTo>
                <a:lnTo>
                  <a:pt x="3933257" y="2303106"/>
                </a:lnTo>
                <a:lnTo>
                  <a:pt x="3910213" y="2350531"/>
                </a:lnTo>
                <a:lnTo>
                  <a:pt x="3882229" y="2385299"/>
                </a:lnTo>
                <a:lnTo>
                  <a:pt x="3844869" y="2422444"/>
                </a:lnTo>
                <a:lnTo>
                  <a:pt x="3798752" y="2461840"/>
                </a:lnTo>
                <a:lnTo>
                  <a:pt x="3744498" y="2503363"/>
                </a:lnTo>
                <a:lnTo>
                  <a:pt x="3682726" y="2546889"/>
                </a:lnTo>
                <a:lnTo>
                  <a:pt x="3649213" y="2569364"/>
                </a:lnTo>
                <a:lnTo>
                  <a:pt x="3614053" y="2592293"/>
                </a:lnTo>
                <a:lnTo>
                  <a:pt x="3577323" y="2615661"/>
                </a:lnTo>
                <a:lnTo>
                  <a:pt x="3539100" y="2639451"/>
                </a:lnTo>
                <a:lnTo>
                  <a:pt x="3499461" y="2663649"/>
                </a:lnTo>
                <a:lnTo>
                  <a:pt x="3458484" y="2688238"/>
                </a:lnTo>
                <a:lnTo>
                  <a:pt x="3416247" y="2713204"/>
                </a:lnTo>
                <a:lnTo>
                  <a:pt x="3372826" y="2738530"/>
                </a:lnTo>
                <a:lnTo>
                  <a:pt x="3328299" y="2764201"/>
                </a:lnTo>
                <a:lnTo>
                  <a:pt x="3282743" y="2790202"/>
                </a:lnTo>
                <a:lnTo>
                  <a:pt x="3236236" y="2816516"/>
                </a:lnTo>
                <a:lnTo>
                  <a:pt x="3188855" y="2843129"/>
                </a:lnTo>
                <a:lnTo>
                  <a:pt x="3140678" y="2870025"/>
                </a:lnTo>
                <a:lnTo>
                  <a:pt x="3091781" y="2897188"/>
                </a:lnTo>
                <a:lnTo>
                  <a:pt x="3042242" y="2924602"/>
                </a:lnTo>
                <a:lnTo>
                  <a:pt x="2992139" y="2952253"/>
                </a:lnTo>
                <a:lnTo>
                  <a:pt x="2941549" y="2980124"/>
                </a:lnTo>
                <a:lnTo>
                  <a:pt x="2890549" y="3008200"/>
                </a:lnTo>
                <a:lnTo>
                  <a:pt x="2839217" y="3036465"/>
                </a:lnTo>
                <a:lnTo>
                  <a:pt x="2787629" y="3064904"/>
                </a:lnTo>
                <a:lnTo>
                  <a:pt x="2735864" y="3093502"/>
                </a:lnTo>
                <a:lnTo>
                  <a:pt x="2683999" y="3122242"/>
                </a:lnTo>
                <a:lnTo>
                  <a:pt x="2632111" y="3151109"/>
                </a:lnTo>
                <a:lnTo>
                  <a:pt x="2580277" y="3180088"/>
                </a:lnTo>
                <a:lnTo>
                  <a:pt x="2528575" y="3209163"/>
                </a:lnTo>
                <a:lnTo>
                  <a:pt x="2477082" y="3238318"/>
                </a:lnTo>
                <a:lnTo>
                  <a:pt x="2425876" y="3267538"/>
                </a:lnTo>
                <a:lnTo>
                  <a:pt x="2375033" y="3296808"/>
                </a:lnTo>
                <a:lnTo>
                  <a:pt x="2324632" y="3326111"/>
                </a:lnTo>
                <a:lnTo>
                  <a:pt x="2274750" y="3355432"/>
                </a:lnTo>
                <a:lnTo>
                  <a:pt x="2225463" y="3384756"/>
                </a:lnTo>
                <a:lnTo>
                  <a:pt x="2176850" y="3414067"/>
                </a:lnTo>
                <a:lnTo>
                  <a:pt x="2128987" y="3443350"/>
                </a:lnTo>
                <a:lnTo>
                  <a:pt x="2081953" y="3472588"/>
                </a:lnTo>
                <a:lnTo>
                  <a:pt x="2035824" y="3501767"/>
                </a:lnTo>
                <a:lnTo>
                  <a:pt x="1990678" y="3530871"/>
                </a:lnTo>
                <a:lnTo>
                  <a:pt x="1946592" y="3559884"/>
                </a:lnTo>
                <a:lnTo>
                  <a:pt x="1903643" y="3588790"/>
                </a:lnTo>
                <a:lnTo>
                  <a:pt x="1861910" y="3617575"/>
                </a:lnTo>
                <a:lnTo>
                  <a:pt x="1821468" y="3646222"/>
                </a:lnTo>
                <a:lnTo>
                  <a:pt x="1782397" y="3674716"/>
                </a:lnTo>
                <a:lnTo>
                  <a:pt x="1744772" y="3703041"/>
                </a:lnTo>
                <a:lnTo>
                  <a:pt x="1708672" y="3731183"/>
                </a:lnTo>
                <a:lnTo>
                  <a:pt x="1674173" y="3759124"/>
                </a:lnTo>
                <a:lnTo>
                  <a:pt x="1641353" y="3786850"/>
                </a:lnTo>
                <a:lnTo>
                  <a:pt x="1610290" y="3814346"/>
                </a:lnTo>
                <a:lnTo>
                  <a:pt x="1581061" y="3841595"/>
                </a:lnTo>
                <a:lnTo>
                  <a:pt x="1553743" y="3868582"/>
                </a:lnTo>
                <a:lnTo>
                  <a:pt x="1505150" y="3921708"/>
                </a:lnTo>
                <a:lnTo>
                  <a:pt x="1465130" y="3973599"/>
                </a:lnTo>
                <a:lnTo>
                  <a:pt x="1434301" y="4024131"/>
                </a:lnTo>
                <a:lnTo>
                  <a:pt x="1413284" y="4073179"/>
                </a:lnTo>
                <a:lnTo>
                  <a:pt x="1402697" y="4120619"/>
                </a:lnTo>
                <a:lnTo>
                  <a:pt x="1401508" y="4143697"/>
                </a:lnTo>
                <a:lnTo>
                  <a:pt x="1403158" y="4166327"/>
                </a:lnTo>
                <a:lnTo>
                  <a:pt x="1415288" y="4210177"/>
                </a:lnTo>
                <a:lnTo>
                  <a:pt x="1435663" y="4248572"/>
                </a:lnTo>
                <a:lnTo>
                  <a:pt x="1464027" y="4286959"/>
                </a:lnTo>
                <a:lnTo>
                  <a:pt x="1500042" y="4325316"/>
                </a:lnTo>
                <a:lnTo>
                  <a:pt x="1543371" y="4363619"/>
                </a:lnTo>
                <a:lnTo>
                  <a:pt x="1593674" y="4401846"/>
                </a:lnTo>
                <a:lnTo>
                  <a:pt x="1650615" y="4439975"/>
                </a:lnTo>
                <a:lnTo>
                  <a:pt x="1713855" y="4477983"/>
                </a:lnTo>
                <a:lnTo>
                  <a:pt x="1747731" y="4496936"/>
                </a:lnTo>
                <a:lnTo>
                  <a:pt x="1783056" y="4515849"/>
                </a:lnTo>
                <a:lnTo>
                  <a:pt x="1819786" y="4534721"/>
                </a:lnTo>
                <a:lnTo>
                  <a:pt x="1857880" y="4553549"/>
                </a:lnTo>
                <a:lnTo>
                  <a:pt x="1897294" y="4572330"/>
                </a:lnTo>
                <a:lnTo>
                  <a:pt x="1937988" y="4591061"/>
                </a:lnTo>
                <a:lnTo>
                  <a:pt x="1979919" y="4609740"/>
                </a:lnTo>
                <a:lnTo>
                  <a:pt x="2023044" y="4628363"/>
                </a:lnTo>
                <a:lnTo>
                  <a:pt x="2067322" y="4646928"/>
                </a:lnTo>
                <a:lnTo>
                  <a:pt x="2112709" y="4665432"/>
                </a:lnTo>
                <a:lnTo>
                  <a:pt x="2159164" y="4683873"/>
                </a:lnTo>
                <a:lnTo>
                  <a:pt x="2206645" y="4702246"/>
                </a:lnTo>
                <a:lnTo>
                  <a:pt x="2255109" y="4720551"/>
                </a:lnTo>
                <a:lnTo>
                  <a:pt x="2304513" y="4738783"/>
                </a:lnTo>
                <a:lnTo>
                  <a:pt x="2354817" y="4756940"/>
                </a:lnTo>
                <a:lnTo>
                  <a:pt x="2405977" y="4775019"/>
                </a:lnTo>
                <a:lnTo>
                  <a:pt x="2457951" y="4793018"/>
                </a:lnTo>
                <a:lnTo>
                  <a:pt x="2510698" y="4810933"/>
                </a:lnTo>
                <a:lnTo>
                  <a:pt x="2564173" y="4828762"/>
                </a:lnTo>
                <a:lnTo>
                  <a:pt x="2618337" y="4846502"/>
                </a:lnTo>
                <a:lnTo>
                  <a:pt x="2673145" y="4864150"/>
                </a:lnTo>
                <a:lnTo>
                  <a:pt x="2728557" y="4881704"/>
                </a:lnTo>
                <a:lnTo>
                  <a:pt x="2784529" y="4899160"/>
                </a:lnTo>
                <a:lnTo>
                  <a:pt x="2841020" y="4916516"/>
                </a:lnTo>
                <a:lnTo>
                  <a:pt x="2897987" y="4933769"/>
                </a:lnTo>
                <a:lnTo>
                  <a:pt x="2955388" y="4950916"/>
                </a:lnTo>
                <a:lnTo>
                  <a:pt x="3013180" y="4967955"/>
                </a:lnTo>
                <a:lnTo>
                  <a:pt x="3071322" y="4984882"/>
                </a:lnTo>
                <a:lnTo>
                  <a:pt x="3129772" y="5001694"/>
                </a:lnTo>
                <a:lnTo>
                  <a:pt x="3188486" y="5018390"/>
                </a:lnTo>
                <a:lnTo>
                  <a:pt x="3247423" y="5034966"/>
                </a:lnTo>
                <a:lnTo>
                  <a:pt x="3306540" y="5051419"/>
                </a:lnTo>
                <a:lnTo>
                  <a:pt x="3365795" y="5067747"/>
                </a:lnTo>
                <a:lnTo>
                  <a:pt x="3425147" y="5083946"/>
                </a:lnTo>
                <a:lnTo>
                  <a:pt x="3484552" y="5100015"/>
                </a:lnTo>
                <a:lnTo>
                  <a:pt x="3543968" y="5115949"/>
                </a:lnTo>
                <a:lnTo>
                  <a:pt x="3603354" y="5131747"/>
                </a:lnTo>
                <a:lnTo>
                  <a:pt x="3662666" y="5147406"/>
                </a:lnTo>
                <a:lnTo>
                  <a:pt x="3721864" y="5162922"/>
                </a:lnTo>
                <a:lnTo>
                  <a:pt x="3780903" y="5178293"/>
                </a:lnTo>
                <a:lnTo>
                  <a:pt x="3839743" y="5193516"/>
                </a:lnTo>
                <a:lnTo>
                  <a:pt x="3898341" y="5208588"/>
                </a:lnTo>
                <a:lnTo>
                  <a:pt x="3956654" y="5223507"/>
                </a:lnTo>
                <a:lnTo>
                  <a:pt x="4014641" y="5238270"/>
                </a:lnTo>
                <a:lnTo>
                  <a:pt x="4072259" y="5252873"/>
                </a:lnTo>
                <a:lnTo>
                  <a:pt x="4129466" y="5267315"/>
                </a:lnTo>
                <a:lnTo>
                  <a:pt x="4186219" y="5281592"/>
                </a:lnTo>
                <a:lnTo>
                  <a:pt x="4242477" y="5295701"/>
                </a:lnTo>
                <a:lnTo>
                  <a:pt x="4298197" y="5309640"/>
                </a:lnTo>
                <a:lnTo>
                  <a:pt x="4353337" y="5323406"/>
                </a:lnTo>
                <a:lnTo>
                  <a:pt x="4407854" y="5336996"/>
                </a:lnTo>
                <a:lnTo>
                  <a:pt x="4461707" y="5350408"/>
                </a:lnTo>
                <a:lnTo>
                  <a:pt x="4514853" y="5363638"/>
                </a:lnTo>
                <a:lnTo>
                  <a:pt x="4567250" y="5376683"/>
                </a:lnTo>
                <a:lnTo>
                  <a:pt x="4618856" y="5389541"/>
                </a:lnTo>
                <a:lnTo>
                  <a:pt x="4669628" y="5402210"/>
                </a:lnTo>
                <a:lnTo>
                  <a:pt x="4719524" y="5414686"/>
                </a:lnTo>
                <a:lnTo>
                  <a:pt x="4768501" y="5426966"/>
                </a:lnTo>
                <a:lnTo>
                  <a:pt x="4816519" y="5439047"/>
                </a:lnTo>
                <a:lnTo>
                  <a:pt x="4863534" y="5450928"/>
                </a:lnTo>
                <a:lnTo>
                  <a:pt x="4909504" y="5462605"/>
                </a:lnTo>
                <a:lnTo>
                  <a:pt x="4954387" y="5474075"/>
                </a:lnTo>
                <a:lnTo>
                  <a:pt x="4998140" y="5485335"/>
                </a:lnTo>
                <a:lnTo>
                  <a:pt x="5040722" y="5496383"/>
                </a:lnTo>
                <a:lnTo>
                  <a:pt x="5082090" y="5507216"/>
                </a:lnTo>
                <a:lnTo>
                  <a:pt x="5122201" y="5517831"/>
                </a:lnTo>
                <a:lnTo>
                  <a:pt x="5161015" y="5528225"/>
                </a:lnTo>
                <a:lnTo>
                  <a:pt x="5198487" y="5538395"/>
                </a:lnTo>
                <a:lnTo>
                  <a:pt x="5269242" y="5558054"/>
                </a:lnTo>
                <a:lnTo>
                  <a:pt x="5334127" y="5576785"/>
                </a:lnTo>
                <a:lnTo>
                  <a:pt x="5426696" y="5603728"/>
                </a:lnTo>
                <a:lnTo>
                  <a:pt x="5514618" y="5628525"/>
                </a:lnTo>
                <a:lnTo>
                  <a:pt x="5598064" y="5651255"/>
                </a:lnTo>
                <a:lnTo>
                  <a:pt x="5677206" y="5672000"/>
                </a:lnTo>
                <a:lnTo>
                  <a:pt x="5752217" y="5690837"/>
                </a:lnTo>
                <a:lnTo>
                  <a:pt x="5823269" y="5707846"/>
                </a:lnTo>
                <a:lnTo>
                  <a:pt x="5890533" y="5723108"/>
                </a:lnTo>
                <a:lnTo>
                  <a:pt x="5954183" y="5736701"/>
                </a:lnTo>
                <a:lnTo>
                  <a:pt x="6014389" y="5748704"/>
                </a:lnTo>
                <a:lnTo>
                  <a:pt x="6071324" y="5759198"/>
                </a:lnTo>
                <a:lnTo>
                  <a:pt x="6125161" y="5768261"/>
                </a:lnTo>
                <a:lnTo>
                  <a:pt x="6176071" y="5775974"/>
                </a:lnTo>
                <a:lnTo>
                  <a:pt x="6224226" y="5782415"/>
                </a:lnTo>
                <a:lnTo>
                  <a:pt x="6269799" y="5787664"/>
                </a:lnTo>
                <a:lnTo>
                  <a:pt x="6312961" y="5791801"/>
                </a:lnTo>
                <a:lnTo>
                  <a:pt x="6353885" y="5794905"/>
                </a:lnTo>
                <a:lnTo>
                  <a:pt x="6392743" y="5797055"/>
                </a:lnTo>
                <a:lnTo>
                  <a:pt x="6464949" y="5798813"/>
                </a:lnTo>
                <a:lnTo>
                  <a:pt x="6498641" y="5798580"/>
                </a:lnTo>
                <a:lnTo>
                  <a:pt x="6562063" y="5796286"/>
                </a:lnTo>
                <a:lnTo>
                  <a:pt x="6621351" y="5792085"/>
                </a:lnTo>
                <a:lnTo>
                  <a:pt x="6677882" y="5786613"/>
                </a:lnTo>
                <a:lnTo>
                  <a:pt x="6705543" y="5783599"/>
                </a:lnTo>
                <a:lnTo>
                  <a:pt x="6733032" y="5780506"/>
                </a:lnTo>
              </a:path>
            </a:pathLst>
          </a:custGeom>
          <a:ln w="28956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0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365" y="394392"/>
            <a:ext cx="70485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" dirty="0">
                <a:solidFill>
                  <a:srgbClr val="7E5F00"/>
                </a:solidFill>
              </a:rPr>
              <a:t>網路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671160" y="2096071"/>
            <a:ext cx="218217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德國當地網路</a:t>
            </a:r>
            <a:r>
              <a:rPr sz="1800" spc="-11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：</a:t>
            </a:r>
            <a:r>
              <a:rPr sz="1800" spc="94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O</a:t>
            </a:r>
            <a:r>
              <a:rPr sz="1800" spc="98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r</a:t>
            </a:r>
            <a:r>
              <a:rPr sz="1800" spc="-8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t</a:t>
            </a:r>
            <a:r>
              <a:rPr sz="1800" spc="4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el</a:t>
            </a:r>
            <a:endParaRPr sz="18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052" y="1619631"/>
            <a:ext cx="1203578" cy="1203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7268" y="433760"/>
            <a:ext cx="4133850" cy="12689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例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：</a:t>
            </a:r>
            <a:r>
              <a:rPr lang="zh-TW" altLang="en-US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我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是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在</a:t>
            </a:r>
            <a:r>
              <a:rPr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台灣先買好足夠月份的網卡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蝦皮上都有賣</a:t>
            </a:r>
            <a:r>
              <a:rPr lang="en-US" altLang="zh-TW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,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是英國電信</a:t>
            </a: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一個月固定</a:t>
            </a:r>
            <a:r>
              <a:rPr 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12G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時間到即失效，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即每個月會更動手機號碼，屬於英國號碼</a:t>
            </a:r>
            <a:endParaRPr lang="en-US" dirty="0" smtClean="0">
              <a:solidFill>
                <a:srgbClr val="00AFEF"/>
              </a:solidFill>
              <a:latin typeface="Noto Sans CJK JP Regular"/>
              <a:cs typeface="Noto Sans CJK JP Regular"/>
            </a:endParaRPr>
          </a:p>
          <a:p>
            <a:pPr marL="9525" marR="3810" algn="just">
              <a:spcBef>
                <a:spcPts val="75"/>
              </a:spcBef>
            </a:pP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對德國人來說一個月</a:t>
            </a:r>
            <a:r>
              <a:rPr lang="en-US" altLang="zh-TW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5.6G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的網路流量就夠了</a:t>
            </a:r>
            <a:r>
              <a:rPr lang="en-US" altLang="zh-TW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,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費用跟台灣吃到飽差不多</a:t>
            </a:r>
            <a:r>
              <a:rPr lang="en-US" altLang="zh-TW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,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對我來說既不夠用又不划算</a:t>
            </a:r>
            <a:r>
              <a:rPr lang="en-US" altLang="zh-TW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,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因此我選擇英國電信</a:t>
            </a:r>
            <a:endParaRPr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114" y="884285"/>
            <a:ext cx="8031004" cy="53732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06203">
              <a:spcBef>
                <a:spcPts val="210"/>
              </a:spcBef>
            </a:pPr>
            <a:endParaRPr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>
              <a:spcBef>
                <a:spcPts val="180"/>
              </a:spcBef>
            </a:pPr>
            <a:r>
              <a:rPr sz="1800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事先台灣買好網卡</a:t>
            </a:r>
            <a:r>
              <a:rPr sz="1800" spc="45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19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EX：Three</a:t>
            </a:r>
            <a:r>
              <a:rPr sz="1800" spc="60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26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mobile</a:t>
            </a:r>
            <a:r>
              <a:rPr sz="1800" spc="-19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 </a:t>
            </a:r>
            <a:endParaRPr sz="2025" baseline="26234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929" y="3178494"/>
            <a:ext cx="5229701" cy="949458"/>
          </a:xfrm>
          <a:prstGeom prst="rect">
            <a:avLst/>
          </a:prstGeom>
        </p:spPr>
        <p:txBody>
          <a:bodyPr vert="horz" wrap="square" lIns="0" tIns="152876" rIns="0" bIns="0" rtlCol="0">
            <a:spAutoFit/>
          </a:bodyPr>
          <a:lstStyle/>
          <a:p>
            <a:pPr marL="9525">
              <a:spcBef>
                <a:spcPts val="1204"/>
              </a:spcBef>
            </a:pPr>
            <a:r>
              <a:rPr sz="2025" baseline="-3858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超市即可購買，</a:t>
            </a:r>
            <a:r>
              <a:rPr sz="2025" spc="269" baseline="-3858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德國超市網路</a:t>
            </a:r>
            <a:r>
              <a:rPr sz="1800" spc="45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：Aldi</a:t>
            </a:r>
            <a:r>
              <a:rPr sz="1800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、</a:t>
            </a:r>
            <a:r>
              <a:rPr sz="1800" spc="-4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Lidl</a:t>
            </a:r>
            <a:r>
              <a:rPr sz="1800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、</a:t>
            </a:r>
            <a:r>
              <a:rPr sz="1800" spc="-86" dirty="0">
                <a:solidFill>
                  <a:srgbClr val="2E5496"/>
                </a:solidFill>
                <a:latin typeface="Noto Sans CJK JP Regular"/>
                <a:cs typeface="Noto Sans CJK JP Regular"/>
              </a:rPr>
              <a:t>Penny……</a:t>
            </a:r>
            <a:endParaRPr sz="18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marR="4013835">
              <a:spcBef>
                <a:spcPts val="844"/>
              </a:spcBef>
            </a:pPr>
            <a:r>
              <a:rPr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一分錢一分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貨</a:t>
            </a:r>
            <a:r>
              <a:rPr lang="en-US" altLang="zh-TW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,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我認為不</a:t>
            </a:r>
            <a:r>
              <a:rPr lang="zh-TW" altLang="en-US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划算</a:t>
            </a:r>
            <a:endParaRPr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2868" y="2047760"/>
            <a:ext cx="367141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763" algn="just">
              <a:spcBef>
                <a:spcPts val="75"/>
              </a:spcBef>
            </a:pP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（</a:t>
            </a:r>
            <a:r>
              <a:rPr lang="zh-TW" altLang="en-US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上屆學姊</a:t>
            </a:r>
            <a:r>
              <a:rPr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買的一個月</a:t>
            </a:r>
            <a:r>
              <a:rPr spc="3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20歐，</a:t>
            </a:r>
            <a:r>
              <a:rPr spc="-19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5.</a:t>
            </a:r>
            <a:r>
              <a:rPr spc="49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5G）德國所屬電信， 歐盟內均可使用（注：瑞士非歐盟國），</a:t>
            </a:r>
            <a:r>
              <a:rPr spc="49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唯一困難只有德國可以購買</a:t>
            </a:r>
            <a:endParaRPr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algn="just"/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第一次需支付</a:t>
            </a:r>
            <a:r>
              <a:rPr spc="3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30</a:t>
            </a: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歐元</a:t>
            </a:r>
            <a:r>
              <a:rPr spc="19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，10</a:t>
            </a: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歐元</a:t>
            </a:r>
            <a:r>
              <a:rPr spc="5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SIM</a:t>
            </a: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卡</a:t>
            </a:r>
            <a:r>
              <a:rPr spc="26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15</a:t>
            </a:r>
            <a:r>
              <a:rPr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歐元網路</a:t>
            </a:r>
            <a:endParaRPr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5860" y="4732345"/>
            <a:ext cx="441817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（德國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講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究環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保，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基地台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少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，在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火車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行駛田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野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過程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或商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場內網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路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訊號</a:t>
            </a:r>
            <a:r>
              <a:rPr sz="1050" spc="-11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極弱</a:t>
            </a:r>
            <a:r>
              <a:rPr sz="105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）</a:t>
            </a:r>
            <a:endParaRPr sz="105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70" y="265005"/>
            <a:ext cx="1395591" cy="7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6153" y="668712"/>
            <a:ext cx="173355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" dirty="0">
                <a:solidFill>
                  <a:srgbClr val="7E5F00"/>
                </a:solidFill>
              </a:rPr>
              <a:t>學生證使用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334899" y="2994659"/>
            <a:ext cx="1616201" cy="115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704" y="4232376"/>
            <a:ext cx="7048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rgbClr val="001F5F"/>
                </a:solidFill>
                <a:latin typeface="Noto Sans CJK JP Regular"/>
                <a:cs typeface="Noto Sans CJK JP Regular"/>
              </a:rPr>
              <a:t>儲值機器</a:t>
            </a:r>
            <a:endParaRPr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413" y="1235392"/>
            <a:ext cx="7679531" cy="42046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1702"/>
              </a:lnSpc>
              <a:spcBef>
                <a:spcPts val="79"/>
              </a:spcBef>
            </a:pP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包辦</a:t>
            </a:r>
            <a:r>
              <a:rPr sz="1500" spc="4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Hessen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黑森州內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交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通：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機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場航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站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接駁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、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火車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慢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車、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公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車</a:t>
            </a:r>
            <a:r>
              <a:rPr sz="1500" spc="4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、</a:t>
            </a:r>
            <a:r>
              <a:rPr sz="1500" spc="75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TRAM</a:t>
            </a:r>
            <a:r>
              <a:rPr sz="1500" spc="-1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、</a:t>
            </a:r>
            <a:r>
              <a:rPr sz="1500" spc="6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U-BAHN</a:t>
            </a:r>
            <a:r>
              <a:rPr sz="150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、</a:t>
            </a:r>
            <a:r>
              <a:rPr sz="1500" spc="53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S-BAHN</a:t>
            </a:r>
            <a:endParaRPr sz="15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558165" algn="ctr">
              <a:lnSpc>
                <a:spcPts val="1523"/>
              </a:lnSpc>
            </a:pPr>
            <a:r>
              <a:rPr b="1" spc="-86" dirty="0">
                <a:solidFill>
                  <a:srgbClr val="00AFEF"/>
                </a:solidFill>
                <a:latin typeface="Arial"/>
                <a:cs typeface="Arial"/>
              </a:rPr>
              <a:t>ICE∕IC</a:t>
            </a:r>
            <a:r>
              <a:rPr b="1" spc="-7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pc="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除外</a:t>
            </a:r>
            <a:endParaRPr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0221" y="273178"/>
            <a:ext cx="1404747" cy="925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3974" y="2910253"/>
            <a:ext cx="1586389" cy="631103"/>
          </a:xfrm>
          <a:prstGeom prst="rect">
            <a:avLst/>
          </a:prstGeom>
        </p:spPr>
        <p:txBody>
          <a:bodyPr vert="horz" wrap="square" lIns="0" tIns="111919" rIns="0" bIns="0" rtlCol="0">
            <a:spAutoFit/>
          </a:bodyPr>
          <a:lstStyle/>
          <a:p>
            <a:pPr marL="9525">
              <a:spcBef>
                <a:spcPts val="881"/>
              </a:spcBef>
            </a:pPr>
            <a:r>
              <a:rPr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洗衣服</a:t>
            </a:r>
            <a:r>
              <a:rPr spc="-1121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∕</a:t>
            </a:r>
            <a:r>
              <a:rPr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烘衣服</a:t>
            </a:r>
            <a:endParaRPr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>
              <a:spcBef>
                <a:spcPts val="810"/>
              </a:spcBef>
            </a:pPr>
            <a:r>
              <a:rPr spc="-4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學生食</a:t>
            </a:r>
            <a:r>
              <a:rPr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堂</a:t>
            </a:r>
            <a:r>
              <a:rPr spc="3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Mensa</a:t>
            </a:r>
            <a:r>
              <a:rPr spc="-4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付費</a:t>
            </a:r>
            <a:endParaRPr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3974" y="3527393"/>
            <a:ext cx="1562100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50000"/>
              </a:lnSpc>
              <a:spcBef>
                <a:spcPts val="75"/>
              </a:spcBef>
            </a:pPr>
            <a:r>
              <a:rPr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圖書館影印列印付費 購買學生票憑證</a:t>
            </a:r>
            <a:endParaRPr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84102" y="1821664"/>
            <a:ext cx="1380744" cy="930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64409" y="1524762"/>
            <a:ext cx="1250441" cy="833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1692" y="2901505"/>
            <a:ext cx="2604611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>
              <a:spcBef>
                <a:spcPts val="71"/>
              </a:spcBef>
            </a:pP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儲值有兩個系統，一為影印專用，</a:t>
            </a:r>
            <a:r>
              <a:rPr sz="1200" spc="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在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圖 書館儲值，二為其餘的功能使用，</a:t>
            </a:r>
            <a:r>
              <a:rPr sz="1200" spc="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凡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是 左圖的機器都可以儲值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3450" y="3763518"/>
            <a:ext cx="2908934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洗衣服</a:t>
            </a:r>
            <a:r>
              <a:rPr sz="1200" spc="2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2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歐元，烘衣服</a:t>
            </a:r>
            <a:r>
              <a:rPr sz="1200" spc="23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1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歐元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9525" marR="3810" algn="just"/>
            <a:r>
              <a:rPr sz="1200" spc="-4" dirty="0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（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通常一個禮拜洗一次</a:t>
            </a:r>
            <a:r>
              <a:rPr sz="1200" spc="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，</a:t>
            </a:r>
            <a:r>
              <a:rPr sz="1200" spc="-4" dirty="0" err="1" smtClean="0">
                <a:solidFill>
                  <a:srgbClr val="00AFEF"/>
                </a:solidFill>
                <a:latin typeface="Noto Sans CJK JP Regular"/>
                <a:cs typeface="Noto Sans CJK JP Regular"/>
              </a:rPr>
              <a:t>不使用烘衣機</a:t>
            </a:r>
            <a:r>
              <a:rPr sz="120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，直揭晾在暖器上面，不用</a:t>
            </a:r>
            <a:r>
              <a:rPr sz="1200" spc="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一</a:t>
            </a:r>
            <a:r>
              <a:rPr sz="1200" spc="-4" dirty="0" err="1">
                <a:solidFill>
                  <a:srgbClr val="00AFEF"/>
                </a:solidFill>
                <a:latin typeface="Noto Sans CJK JP Regular"/>
                <a:cs typeface="Noto Sans CJK JP Regular"/>
              </a:rPr>
              <a:t>個下午</a:t>
            </a:r>
            <a:r>
              <a:rPr sz="1200" spc="-4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就乾，歐洲暖器是鐵板形式，沒有</a:t>
            </a:r>
            <a:r>
              <a:rPr sz="120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危</a:t>
            </a:r>
            <a:r>
              <a:rPr sz="1200" spc="-8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險疑慮</a:t>
            </a:r>
            <a:endParaRPr sz="12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815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4074" y="494177"/>
            <a:ext cx="4614291" cy="430887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總共要花多少錢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2624" y="1234068"/>
            <a:ext cx="2936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每月固定支出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住宿費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去之前的交通貢獻費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春季課程費等等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善用教育部學海飛颺計畫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這屆開始補助名額增多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一定要申請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74633" y="709620"/>
            <a:ext cx="4230030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我總共花的錢</a:t>
            </a: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台幣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相對比其他交換生省錢的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在宿舍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餐自己煮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少在外面吃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德國吃一餐餐廳都要台幣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300~400</a:t>
            </a: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奢侈品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旅遊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買最便宜機票車票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住宿選擇便宜青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旅遊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一天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最多吃一次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用超市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青旅廚房和路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邊小吃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6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124" y="571210"/>
            <a:ext cx="6515564" cy="57364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如何申請東華國際處交換學生計畫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63805"/>
            <a:ext cx="7886700" cy="336891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聽國際處舉辦的說明會和簡章</a:t>
            </a:r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參加國際志工</a:t>
            </a:r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考多益或托福</a:t>
            </a:r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若有修課規定先修課</a:t>
            </a:r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準備備審資料</a:t>
            </a:r>
            <a:r>
              <a:rPr lang="en-US" altLang="zh-TW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</a:t>
            </a:r>
            <a:endParaRPr lang="en-US" altLang="ko-KR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85" y="-10130"/>
            <a:ext cx="3310415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AD939926-5258-FB4E-8F76-566D032BF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478"/>
            <a:ext cx="9144000" cy="2108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79" y="2535680"/>
            <a:ext cx="1450684" cy="1088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74" y="3289145"/>
            <a:ext cx="1144630" cy="1526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77" y="3657995"/>
            <a:ext cx="1543097" cy="115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" y="2581699"/>
            <a:ext cx="1585328" cy="1188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3" y="2581699"/>
            <a:ext cx="1722328" cy="129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006" y="3770695"/>
            <a:ext cx="1509288" cy="113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字方塊 1"/>
          <p:cNvSpPr txBox="1"/>
          <p:nvPr/>
        </p:nvSpPr>
        <p:spPr>
          <a:xfrm>
            <a:off x="76739" y="394011"/>
            <a:ext cx="6846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73635B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若你還在猶豫交換學生是不是對的選擇</a:t>
            </a:r>
            <a:r>
              <a:rPr lang="en-US" altLang="zh-TW" sz="1400" dirty="0" smtClean="0">
                <a:solidFill>
                  <a:srgbClr val="73635B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</a:t>
            </a:r>
            <a:r>
              <a:rPr lang="zh-TW" altLang="en-US" sz="1400" dirty="0" smtClean="0">
                <a:solidFill>
                  <a:srgbClr val="73635B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我可以告訴你</a:t>
            </a:r>
            <a:r>
              <a:rPr lang="en-US" altLang="zh-TW" sz="1400" dirty="0" smtClean="0">
                <a:solidFill>
                  <a:srgbClr val="73635B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</a:t>
            </a:r>
            <a:r>
              <a:rPr lang="zh-TW" altLang="en-US" sz="1400" dirty="0" smtClean="0">
                <a:solidFill>
                  <a:srgbClr val="73635B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這會是你做過最不後悔的選擇</a:t>
            </a:r>
            <a:endParaRPr lang="en-US" sz="1400" dirty="0">
              <a:solidFill>
                <a:srgbClr val="73635B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04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店chenying0907 1">
            <a:extLst>
              <a:ext uri="{FF2B5EF4-FFF2-40B4-BE49-F238E27FC236}">
                <a16:creationId xmlns:a16="http://schemas.microsoft.com/office/drawing/2014/main" id="{2116C853-0AC1-654A-BADE-225CAC76DC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848167"/>
            <a:ext cx="9153526" cy="3311526"/>
            <a:chOff x="-4763" y="1841500"/>
            <a:chExt cx="9153526" cy="3311526"/>
          </a:xfrm>
        </p:grpSpPr>
        <p:sp>
          <p:nvSpPr>
            <p:cNvPr id="3" name="淘宝店chenying0907 36">
              <a:extLst>
                <a:ext uri="{FF2B5EF4-FFF2-40B4-BE49-F238E27FC236}">
                  <a16:creationId xmlns:a16="http://schemas.microsoft.com/office/drawing/2014/main" id="{C9370955-84A0-644A-9FF0-0F4D2A56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rgbClr val="DCACA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淘宝店chenying0907 37">
              <a:extLst>
                <a:ext uri="{FF2B5EF4-FFF2-40B4-BE49-F238E27FC236}">
                  <a16:creationId xmlns:a16="http://schemas.microsoft.com/office/drawing/2014/main" id="{10968370-741F-5043-9537-E9CBAF83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淘宝店chenying0907 38">
              <a:extLst>
                <a:ext uri="{FF2B5EF4-FFF2-40B4-BE49-F238E27FC236}">
                  <a16:creationId xmlns:a16="http://schemas.microsoft.com/office/drawing/2014/main" id="{1244ADDF-2D60-DD43-96C8-62D54FDD8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9">
              <a:extLst>
                <a:ext uri="{FF2B5EF4-FFF2-40B4-BE49-F238E27FC236}">
                  <a16:creationId xmlns:a16="http://schemas.microsoft.com/office/drawing/2014/main" id="{1363E848-2AC7-C64B-BAA6-4793AFCD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淘宝店chenying0907 40">
              <a:extLst>
                <a:ext uri="{FF2B5EF4-FFF2-40B4-BE49-F238E27FC236}">
                  <a16:creationId xmlns:a16="http://schemas.microsoft.com/office/drawing/2014/main" id="{446DFB16-17B8-4C40-9E82-A0348899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ECD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淘宝店chenying0907 41">
              <a:extLst>
                <a:ext uri="{FF2B5EF4-FFF2-40B4-BE49-F238E27FC236}">
                  <a16:creationId xmlns:a16="http://schemas.microsoft.com/office/drawing/2014/main" id="{349BDABA-CB6F-6842-8D35-1D1FCDC2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PA_淘宝店chenying0907 11">
            <a:extLst>
              <a:ext uri="{FF2B5EF4-FFF2-40B4-BE49-F238E27FC236}">
                <a16:creationId xmlns:a16="http://schemas.microsoft.com/office/drawing/2014/main" id="{45635F5B-418D-A54A-9248-C78AC13A19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0" name="PA_圆角淘宝店chenying0907 1030">
            <a:extLst>
              <a:ext uri="{FF2B5EF4-FFF2-40B4-BE49-F238E27FC236}">
                <a16:creationId xmlns:a16="http://schemas.microsoft.com/office/drawing/2014/main" id="{0076116A-5BCC-3847-A076-6F6AFB3824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07944" y="2633312"/>
            <a:ext cx="5937801" cy="217917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dist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THANK YOU FOR WATCHING</a:t>
            </a:r>
          </a:p>
        </p:txBody>
      </p:sp>
      <p:sp>
        <p:nvSpPr>
          <p:cNvPr id="11" name="PA_文本框 42">
            <a:extLst>
              <a:ext uri="{FF2B5EF4-FFF2-40B4-BE49-F238E27FC236}">
                <a16:creationId xmlns:a16="http://schemas.microsoft.com/office/drawing/2014/main" id="{130E9A7F-542D-0C41-9FD3-CDF9050395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07944" y="1986975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en-US" altLang="zh-CN" sz="32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DANKE</a:t>
            </a:r>
            <a:endParaRPr lang="zh-CN" altLang="en-US" sz="3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4309" y="841394"/>
            <a:ext cx="7886700" cy="326350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讀書計畫怎麼寫</a:t>
            </a:r>
            <a:r>
              <a:rPr lang="en-US" altLang="zh-TW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為什麼想要申請交換學生？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是申請這個國家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的修課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增進領域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讀書計畫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近期中期長期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若有了解你的教授可以附上推薦信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85" y="0"/>
            <a:ext cx="3310415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742" y="410213"/>
            <a:ext cx="7886700" cy="451862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</a:rPr>
              <a:t>任務企畫書</a:t>
            </a:r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怎麼寫</a:t>
            </a:r>
            <a:r>
              <a:rPr lang="en-US" altLang="zh-TW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ko-KR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任務企劃是你可以以甚麼方式來回饋學校，並且宣傳台灣、花蓮以及給予你交換機會的母校東華大學。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透過我的「交換資本」一步步介紹台灣</a:t>
            </a:r>
          </a:p>
          <a:p>
            <a:pPr marL="0" indent="0"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交換資本」，可以說是用來和國際學生互動、促進交流和彼此了解的無形工具。從自己的興趣和專長開始，我喜歡打排球、彈吉他、唱歌、看電影、旅遊、吃美食等等，這些都是可以和外國朋友們交流的交換資本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54205"/>
            <a:ext cx="3675721" cy="397851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自傳怎麼寫</a:t>
            </a:r>
            <a:endParaRPr lang="zh-TW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、成長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、求學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、未來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志向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、工作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與實習經歷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、社團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、語言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課證明：德文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85" y="-20260"/>
            <a:ext cx="3310415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淘宝店chenying0907 9">
            <a:extLst>
              <a:ext uri="{FF2B5EF4-FFF2-40B4-BE49-F238E27FC236}">
                <a16:creationId xmlns:a16="http://schemas.microsoft.com/office/drawing/2014/main" id="{C1761BCD-9E6C-0E40-85D3-2735A32D093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" y="-21236"/>
            <a:ext cx="3311528" cy="5164737"/>
            <a:chOff x="-1" y="-21236"/>
            <a:chExt cx="3311528" cy="5164737"/>
          </a:xfrm>
        </p:grpSpPr>
        <p:sp>
          <p:nvSpPr>
            <p:cNvPr id="5" name="淘宝店chenying0907 36">
              <a:extLst>
                <a:ext uri="{FF2B5EF4-FFF2-40B4-BE49-F238E27FC236}">
                  <a16:creationId xmlns:a16="http://schemas.microsoft.com/office/drawing/2014/main" id="{4370754C-06EB-AC4A-9BB6-843804571F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424350" y="344476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7">
              <a:extLst>
                <a:ext uri="{FF2B5EF4-FFF2-40B4-BE49-F238E27FC236}">
                  <a16:creationId xmlns:a16="http://schemas.microsoft.com/office/drawing/2014/main" id="{F91DDD1A-2413-214F-89DF-B9F51C70FF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淘宝店chenying0907 38">
              <a:extLst>
                <a:ext uri="{FF2B5EF4-FFF2-40B4-BE49-F238E27FC236}">
                  <a16:creationId xmlns:a16="http://schemas.microsoft.com/office/drawing/2014/main" id="{81E5811B-B18E-8D4A-9D89-AD4E9E544E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淘宝店chenying0907 39">
              <a:extLst>
                <a:ext uri="{FF2B5EF4-FFF2-40B4-BE49-F238E27FC236}">
                  <a16:creationId xmlns:a16="http://schemas.microsoft.com/office/drawing/2014/main" id="{8FD6B168-53BF-4349-B4FD-7079FD1F3F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PA_淘宝店chenying0907 10">
            <a:extLst>
              <a:ext uri="{FF2B5EF4-FFF2-40B4-BE49-F238E27FC236}">
                <a16:creationId xmlns:a16="http://schemas.microsoft.com/office/drawing/2014/main" id="{AACC30A3-3AC0-DD48-AC2B-FF2145510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0834" y="703128"/>
            <a:ext cx="2381945" cy="37372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0" name="PA_文本框 11">
            <a:extLst>
              <a:ext uri="{FF2B5EF4-FFF2-40B4-BE49-F238E27FC236}">
                <a16:creationId xmlns:a16="http://schemas.microsoft.com/office/drawing/2014/main" id="{ECC590F7-0E27-7547-8C83-E38D5E14C5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8463" y="2825804"/>
            <a:ext cx="1091848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TW" altLang="en-US" sz="3200" dirty="0" smtClean="0">
                <a:ln w="6350">
                  <a:noFill/>
                </a:ln>
                <a:solidFill>
                  <a:srgbClr val="D9ABA4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出發之</a:t>
            </a:r>
            <a:r>
              <a:rPr lang="zh-TW" altLang="en-US" sz="3200" dirty="0">
                <a:ln w="6350">
                  <a:noFill/>
                </a:ln>
                <a:solidFill>
                  <a:srgbClr val="D9ABA4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前</a:t>
            </a:r>
            <a:endParaRPr lang="zh-CN" altLang="en-US" sz="3200" dirty="0">
              <a:ln w="6350">
                <a:noFill/>
              </a:ln>
              <a:solidFill>
                <a:srgbClr val="D9ABA4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1" name="PA_文本框 12">
            <a:extLst>
              <a:ext uri="{FF2B5EF4-FFF2-40B4-BE49-F238E27FC236}">
                <a16:creationId xmlns:a16="http://schemas.microsoft.com/office/drawing/2014/main" id="{9B81AFF1-496D-F343-BC88-84877F9548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5359" y="3928625"/>
            <a:ext cx="109184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grpSp>
        <p:nvGrpSpPr>
          <p:cNvPr id="12" name="PA_淘宝店chenying0907 1">
            <a:extLst>
              <a:ext uri="{FF2B5EF4-FFF2-40B4-BE49-F238E27FC236}">
                <a16:creationId xmlns:a16="http://schemas.microsoft.com/office/drawing/2014/main" id="{B98354AF-ECF8-F443-B36A-C5A48798D0B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241135" y="664220"/>
            <a:ext cx="2045509" cy="523220"/>
            <a:chOff x="4241135" y="664220"/>
            <a:chExt cx="2045509" cy="523220"/>
          </a:xfrm>
        </p:grpSpPr>
        <p:sp>
          <p:nvSpPr>
            <p:cNvPr id="13" name="PA_文本框 16">
              <a:extLst>
                <a:ext uri="{FF2B5EF4-FFF2-40B4-BE49-F238E27FC236}">
                  <a16:creationId xmlns:a16="http://schemas.microsoft.com/office/drawing/2014/main" id="{4FAA97AE-A745-764B-9959-3CCFDA3E0815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241135" y="664220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01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14" name="PA_文本框 17">
              <a:extLst>
                <a:ext uri="{FF2B5EF4-FFF2-40B4-BE49-F238E27FC236}">
                  <a16:creationId xmlns:a16="http://schemas.microsoft.com/office/drawing/2014/main" id="{D2CFCF53-E4A2-8142-9D00-B11E623CB301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5076056" y="74116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財力證明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grpSp>
          <p:nvGrpSpPr>
            <p:cNvPr id="15" name="PA_淘宝店chenying0907 39">
              <a:extLst>
                <a:ext uri="{FF2B5EF4-FFF2-40B4-BE49-F238E27FC236}">
                  <a16:creationId xmlns:a16="http://schemas.microsoft.com/office/drawing/2014/main" id="{C353D460-2C79-934A-BBBF-C4239E849C3B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4542184" y="719179"/>
              <a:ext cx="307149" cy="413301"/>
              <a:chOff x="4211960" y="594800"/>
              <a:chExt cx="374475" cy="662059"/>
            </a:xfrm>
          </p:grpSpPr>
          <p:sp>
            <p:nvSpPr>
              <p:cNvPr id="16" name="直角三角形 15">
                <a:extLst>
                  <a:ext uri="{FF2B5EF4-FFF2-40B4-BE49-F238E27FC236}">
                    <a16:creationId xmlns:a16="http://schemas.microsoft.com/office/drawing/2014/main" id="{C0301E52-AC9B-A04D-8E79-A5D1B08C0C63}"/>
                  </a:ext>
                </a:extLst>
              </p:cNvPr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Noto Sans S Chinese Medium" panose="020B0600000000000000" pitchFamily="34" charset="-122"/>
                  <a:ea typeface="Noto Sans S Chinese Medium" panose="020B0600000000000000" pitchFamily="34" charset="-122"/>
                </a:endParaRPr>
              </a:p>
            </p:txBody>
          </p:sp>
          <p:cxnSp>
            <p:nvCxnSpPr>
              <p:cNvPr id="17" name="直接连接符 19">
                <a:extLst>
                  <a:ext uri="{FF2B5EF4-FFF2-40B4-BE49-F238E27FC236}">
                    <a16:creationId xmlns:a16="http://schemas.microsoft.com/office/drawing/2014/main" id="{F829A568-6905-444E-BB17-890AD8734C53}"/>
                  </a:ext>
                </a:extLst>
              </p:cNvPr>
              <p:cNvCxnSpPr>
                <a:stCxn id="16" idx="4"/>
                <a:endCxn id="16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PA_淘宝店chenying0907 6">
            <a:extLst>
              <a:ext uri="{FF2B5EF4-FFF2-40B4-BE49-F238E27FC236}">
                <a16:creationId xmlns:a16="http://schemas.microsoft.com/office/drawing/2014/main" id="{743AFC2D-20C5-B041-9753-0118F0D1CEF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41135" y="1479560"/>
            <a:ext cx="2558470" cy="523220"/>
            <a:chOff x="4241135" y="1479560"/>
            <a:chExt cx="2558470" cy="523220"/>
          </a:xfrm>
        </p:grpSpPr>
        <p:sp>
          <p:nvSpPr>
            <p:cNvPr id="19" name="PA_文本框 21">
              <a:extLst>
                <a:ext uri="{FF2B5EF4-FFF2-40B4-BE49-F238E27FC236}">
                  <a16:creationId xmlns:a16="http://schemas.microsoft.com/office/drawing/2014/main" id="{58928C4C-77EA-684B-BDD9-37CA884ED850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241135" y="1479560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02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20" name="PA_文本框 22">
              <a:extLst>
                <a:ext uri="{FF2B5EF4-FFF2-40B4-BE49-F238E27FC236}">
                  <a16:creationId xmlns:a16="http://schemas.microsoft.com/office/drawing/2014/main" id="{3537FB6B-45BB-B44B-AB68-76AC91DC778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5076056" y="155650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德國長期簽證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grpSp>
          <p:nvGrpSpPr>
            <p:cNvPr id="21" name="PA_淘宝店chenying0907 40">
              <a:extLst>
                <a:ext uri="{FF2B5EF4-FFF2-40B4-BE49-F238E27FC236}">
                  <a16:creationId xmlns:a16="http://schemas.microsoft.com/office/drawing/2014/main" id="{4D9CB585-4DDC-1944-92DC-1A91527046E6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>
              <a:off x="4542184" y="1534519"/>
              <a:ext cx="307149" cy="413301"/>
              <a:chOff x="4211960" y="594800"/>
              <a:chExt cx="374475" cy="662059"/>
            </a:xfrm>
          </p:grpSpPr>
          <p:sp>
            <p:nvSpPr>
              <p:cNvPr id="22" name="直角三角形 21">
                <a:extLst>
                  <a:ext uri="{FF2B5EF4-FFF2-40B4-BE49-F238E27FC236}">
                    <a16:creationId xmlns:a16="http://schemas.microsoft.com/office/drawing/2014/main" id="{264599E4-6C58-644A-A7AA-6E039ED88223}"/>
                  </a:ext>
                </a:extLst>
              </p:cNvPr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Noto Sans S Chinese Medium" panose="020B0600000000000000" pitchFamily="34" charset="-122"/>
                  <a:ea typeface="Noto Sans S Chinese Medium" panose="020B0600000000000000" pitchFamily="34" charset="-122"/>
                </a:endParaRPr>
              </a:p>
            </p:txBody>
          </p:sp>
          <p:cxnSp>
            <p:nvCxnSpPr>
              <p:cNvPr id="23" name="直接连接符 42">
                <a:extLst>
                  <a:ext uri="{FF2B5EF4-FFF2-40B4-BE49-F238E27FC236}">
                    <a16:creationId xmlns:a16="http://schemas.microsoft.com/office/drawing/2014/main" id="{F1E14252-9A63-4A4D-B4FD-EF4BB7055B67}"/>
                  </a:ext>
                </a:extLst>
              </p:cNvPr>
              <p:cNvCxnSpPr>
                <a:stCxn id="22" idx="4"/>
                <a:endCxn id="22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PA_淘宝店chenying0907 7">
            <a:extLst>
              <a:ext uri="{FF2B5EF4-FFF2-40B4-BE49-F238E27FC236}">
                <a16:creationId xmlns:a16="http://schemas.microsoft.com/office/drawing/2014/main" id="{C6279BB6-5593-754F-B4C2-9F56B8558577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241135" y="2337768"/>
            <a:ext cx="2045509" cy="523220"/>
            <a:chOff x="4241135" y="2310140"/>
            <a:chExt cx="2045509" cy="523220"/>
          </a:xfrm>
        </p:grpSpPr>
        <p:sp>
          <p:nvSpPr>
            <p:cNvPr id="25" name="PA_文本框 24">
              <a:extLst>
                <a:ext uri="{FF2B5EF4-FFF2-40B4-BE49-F238E27FC236}">
                  <a16:creationId xmlns:a16="http://schemas.microsoft.com/office/drawing/2014/main" id="{56E8F68F-DDD5-1C47-A882-5B59834974A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241135" y="2310140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03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26" name="PA_文本框 25">
              <a:extLst>
                <a:ext uri="{FF2B5EF4-FFF2-40B4-BE49-F238E27FC236}">
                  <a16:creationId xmlns:a16="http://schemas.microsoft.com/office/drawing/2014/main" id="{E0F765B5-0717-FB4B-A065-9FB4FD8718A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5076056" y="235597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宿舍</a:t>
              </a:r>
              <a:r>
                <a:rPr lang="zh-TW" altLang="en-US" sz="2000" dirty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申請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grpSp>
          <p:nvGrpSpPr>
            <p:cNvPr id="27" name="PA_淘宝店chenying0907 43">
              <a:extLst>
                <a:ext uri="{FF2B5EF4-FFF2-40B4-BE49-F238E27FC236}">
                  <a16:creationId xmlns:a16="http://schemas.microsoft.com/office/drawing/2014/main" id="{A96FFFDD-93E2-3E4E-AF64-5B409789BB0E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4542184" y="2365099"/>
              <a:ext cx="307149" cy="413301"/>
              <a:chOff x="4211960" y="594800"/>
              <a:chExt cx="374475" cy="662059"/>
            </a:xfrm>
          </p:grpSpPr>
          <p:sp>
            <p:nvSpPr>
              <p:cNvPr id="28" name="直角三角形 27">
                <a:extLst>
                  <a:ext uri="{FF2B5EF4-FFF2-40B4-BE49-F238E27FC236}">
                    <a16:creationId xmlns:a16="http://schemas.microsoft.com/office/drawing/2014/main" id="{98B046BD-6BDF-1A46-91B0-6A446AAB3C86}"/>
                  </a:ext>
                </a:extLst>
              </p:cNvPr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Noto Sans S Chinese Medium" panose="020B0600000000000000" pitchFamily="34" charset="-122"/>
                  <a:ea typeface="Noto Sans S Chinese Medium" panose="020B0600000000000000" pitchFamily="34" charset="-122"/>
                </a:endParaRPr>
              </a:p>
            </p:txBody>
          </p:sp>
          <p:cxnSp>
            <p:nvCxnSpPr>
              <p:cNvPr id="29" name="直接连接符 45">
                <a:extLst>
                  <a:ext uri="{FF2B5EF4-FFF2-40B4-BE49-F238E27FC236}">
                    <a16:creationId xmlns:a16="http://schemas.microsoft.com/office/drawing/2014/main" id="{D00335A2-C744-3944-8353-1E6CA8232B44}"/>
                  </a:ext>
                </a:extLst>
              </p:cNvPr>
              <p:cNvCxnSpPr>
                <a:stCxn id="28" idx="4"/>
                <a:endCxn id="28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PA_淘宝店chenying0907 8">
            <a:extLst>
              <a:ext uri="{FF2B5EF4-FFF2-40B4-BE49-F238E27FC236}">
                <a16:creationId xmlns:a16="http://schemas.microsoft.com/office/drawing/2014/main" id="{781D722C-8026-564C-A450-0A897506F7C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241135" y="3125480"/>
            <a:ext cx="2045509" cy="523220"/>
            <a:chOff x="4241135" y="3125480"/>
            <a:chExt cx="2045509" cy="523220"/>
          </a:xfrm>
        </p:grpSpPr>
        <p:sp>
          <p:nvSpPr>
            <p:cNvPr id="31" name="PA_文本框 27">
              <a:extLst>
                <a:ext uri="{FF2B5EF4-FFF2-40B4-BE49-F238E27FC236}">
                  <a16:creationId xmlns:a16="http://schemas.microsoft.com/office/drawing/2014/main" id="{B9BD3BA4-6E47-034E-A4E4-00FEE42EDBA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241135" y="3125480"/>
              <a:ext cx="590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04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2" name="PA_文本框 28">
              <a:extLst>
                <a:ext uri="{FF2B5EF4-FFF2-40B4-BE49-F238E27FC236}">
                  <a16:creationId xmlns:a16="http://schemas.microsoft.com/office/drawing/2014/main" id="{E912853B-1C4D-074A-92E5-C20CE7F9719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076056" y="317131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攜帶物</a:t>
              </a:r>
              <a:r>
                <a:rPr lang="zh-TW" altLang="en-US" sz="2000" dirty="0">
                  <a:solidFill>
                    <a:schemeClr val="bg1">
                      <a:lumMod val="50000"/>
                    </a:schemeClr>
                  </a:solidFill>
                  <a:latin typeface="Noto Sans S Chinese Medium" panose="020B0600000000000000" pitchFamily="34" charset="-122"/>
                  <a:ea typeface="Noto Sans S Chinese Medium" panose="020B0600000000000000" pitchFamily="34" charset="-122"/>
                </a:rPr>
                <a:t>品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grpSp>
          <p:nvGrpSpPr>
            <p:cNvPr id="33" name="PA_淘宝店chenying0907 46">
              <a:extLst>
                <a:ext uri="{FF2B5EF4-FFF2-40B4-BE49-F238E27FC236}">
                  <a16:creationId xmlns:a16="http://schemas.microsoft.com/office/drawing/2014/main" id="{E711166A-9D97-B54C-A769-96307B8F0C82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4542184" y="3180439"/>
              <a:ext cx="307149" cy="413301"/>
              <a:chOff x="4211960" y="594800"/>
              <a:chExt cx="374475" cy="662059"/>
            </a:xfrm>
          </p:grpSpPr>
          <p:sp>
            <p:nvSpPr>
              <p:cNvPr id="34" name="直角三角形 33">
                <a:extLst>
                  <a:ext uri="{FF2B5EF4-FFF2-40B4-BE49-F238E27FC236}">
                    <a16:creationId xmlns:a16="http://schemas.microsoft.com/office/drawing/2014/main" id="{EA0FF8E3-3CC2-F641-A45F-D135BD0CAAF3}"/>
                  </a:ext>
                </a:extLst>
              </p:cNvPr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Noto Sans S Chinese Medium" panose="020B0600000000000000" pitchFamily="34" charset="-122"/>
                  <a:ea typeface="Noto Sans S Chinese Medium" panose="020B0600000000000000" pitchFamily="34" charset="-122"/>
                </a:endParaRPr>
              </a:p>
            </p:txBody>
          </p:sp>
          <p:cxnSp>
            <p:nvCxnSpPr>
              <p:cNvPr id="35" name="直接连接符 48">
                <a:extLst>
                  <a:ext uri="{FF2B5EF4-FFF2-40B4-BE49-F238E27FC236}">
                    <a16:creationId xmlns:a16="http://schemas.microsoft.com/office/drawing/2014/main" id="{F7136193-D354-CD48-BC94-48E1B058E7DF}"/>
                  </a:ext>
                </a:extLst>
              </p:cNvPr>
              <p:cNvCxnSpPr>
                <a:stCxn id="34" idx="4"/>
                <a:endCxn id="34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02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31902"/>
            <a:ext cx="7886700" cy="4000821"/>
          </a:xfrm>
        </p:spPr>
        <p:txBody>
          <a:bodyPr/>
          <a:lstStyle/>
          <a:p>
            <a:r>
              <a:rPr lang="zh-TW" altLang="en-US" dirty="0" smtClean="0"/>
              <a:t>錄取</a:t>
            </a:r>
            <a:r>
              <a:rPr lang="zh-TW" altLang="en-US" dirty="0"/>
              <a:t>通知書</a:t>
            </a:r>
            <a:endParaRPr 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13790"/>
              </p:ext>
            </p:extLst>
          </p:nvPr>
        </p:nvGraphicFramePr>
        <p:xfrm>
          <a:off x="808308" y="1056422"/>
          <a:ext cx="2663437" cy="376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3" imgW="3777861" imgH="5346331" progId="AcroExch.Document.DC">
                  <p:embed/>
                </p:oleObj>
              </mc:Choice>
              <mc:Fallback>
                <p:oleObj name="Acrobat Document" r:id="rId3" imgW="3777861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308" y="1056422"/>
                        <a:ext cx="2663437" cy="3769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17739"/>
              </p:ext>
            </p:extLst>
          </p:nvPr>
        </p:nvGraphicFramePr>
        <p:xfrm>
          <a:off x="3970285" y="660500"/>
          <a:ext cx="3039329" cy="430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5" imgW="3777861" imgH="5346331" progId="AcroExch.Document.DC">
                  <p:embed/>
                </p:oleObj>
              </mc:Choice>
              <mc:Fallback>
                <p:oleObj name="Acrobat Document" r:id="rId5" imgW="3777861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0285" y="660500"/>
                        <a:ext cx="3039329" cy="430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788651" y="270656"/>
            <a:ext cx="369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德國在臺協會辦德國長期簽證</a:t>
            </a:r>
            <a:endParaRPr 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950" y="2316622"/>
            <a:ext cx="1895174" cy="26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722" y="735981"/>
            <a:ext cx="2007219" cy="20666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dirty="0"/>
              <a:t>宿舍</a:t>
            </a:r>
            <a:r>
              <a:rPr lang="zh-TW" altLang="en-US" sz="1400" dirty="0" smtClean="0"/>
              <a:t>申請建議</a:t>
            </a:r>
            <a:r>
              <a:rPr lang="en-US" altLang="zh-TW" sz="1400" dirty="0" err="1" smtClean="0"/>
              <a:t>Eichendorffring</a:t>
            </a:r>
            <a:endParaRPr lang="en-US" altLang="zh-TW" sz="1400" dirty="0"/>
          </a:p>
          <a:p>
            <a:pPr>
              <a:lnSpc>
                <a:spcPct val="120000"/>
              </a:lnSpc>
            </a:pPr>
            <a:r>
              <a:rPr lang="en-US" altLang="zh-TW" sz="1400" dirty="0" smtClean="0"/>
              <a:t>1.</a:t>
            </a:r>
            <a:r>
              <a:rPr lang="zh-TW" altLang="en-US" sz="1400" dirty="0" smtClean="0"/>
              <a:t>單</a:t>
            </a:r>
            <a:r>
              <a:rPr lang="zh-TW" altLang="en-US" sz="1400" dirty="0"/>
              <a:t>人房附棉被</a:t>
            </a:r>
          </a:p>
          <a:p>
            <a:pPr>
              <a:lnSpc>
                <a:spcPct val="120000"/>
              </a:lnSpc>
            </a:pPr>
            <a:r>
              <a:rPr lang="en-US" altLang="zh-TW" sz="1400" dirty="0" smtClean="0"/>
              <a:t>2.</a:t>
            </a:r>
            <a:r>
              <a:rPr lang="zh-TW" altLang="en-US" sz="1400" dirty="0" smtClean="0"/>
              <a:t>有</a:t>
            </a:r>
            <a:r>
              <a:rPr lang="zh-TW" altLang="en-US" sz="1400" dirty="0"/>
              <a:t>直達車站的公車</a:t>
            </a:r>
          </a:p>
          <a:p>
            <a:pPr>
              <a:lnSpc>
                <a:spcPct val="120000"/>
              </a:lnSpc>
            </a:pPr>
            <a:r>
              <a:rPr lang="en-US" altLang="zh-TW" sz="1400" dirty="0" smtClean="0"/>
              <a:t>3.</a:t>
            </a:r>
            <a:r>
              <a:rPr lang="zh-TW" altLang="en-US" sz="1400" dirty="0" smtClean="0"/>
              <a:t>學院</a:t>
            </a:r>
            <a:r>
              <a:rPr lang="zh-TW" altLang="en-US" sz="1400" dirty="0"/>
              <a:t>步行</a:t>
            </a:r>
            <a:r>
              <a:rPr lang="en-US" altLang="zh-TW" sz="1400" dirty="0"/>
              <a:t>15-20</a:t>
            </a:r>
            <a:r>
              <a:rPr lang="zh-TW" altLang="en-US" sz="1400" dirty="0"/>
              <a:t>分鐘可</a:t>
            </a:r>
            <a:r>
              <a:rPr lang="zh-TW" altLang="en-US" sz="1400" dirty="0" smtClean="0"/>
              <a:t>抵達</a:t>
            </a:r>
            <a:endParaRPr lang="en-US" sz="1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84233" y="535260"/>
            <a:ext cx="4021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確定登記學生宿舍成功會收到一封信，</a:t>
            </a:r>
            <a:r>
              <a:rPr lang="zh-TW" altLang="en-US" sz="1800" dirty="0" smtClean="0"/>
              <a:t>（</a:t>
            </a:r>
            <a:r>
              <a:rPr lang="zh-TW" altLang="en-US" sz="1800" dirty="0"/>
              <a:t>左</a:t>
            </a:r>
            <a:r>
              <a:rPr lang="zh-TW" altLang="en-US" sz="1800" dirty="0" smtClean="0"/>
              <a:t>方</a:t>
            </a:r>
            <a:r>
              <a:rPr lang="zh-TW" altLang="en-US" sz="1800" dirty="0"/>
              <a:t>）只擷取第一張</a:t>
            </a:r>
            <a:r>
              <a:rPr lang="zh-TW" altLang="en-US" sz="1800" dirty="0" smtClean="0"/>
              <a:t>，有</a:t>
            </a:r>
            <a:r>
              <a:rPr lang="zh-TW" altLang="en-US" sz="1800" dirty="0"/>
              <a:t>以下資訊：</a:t>
            </a:r>
          </a:p>
          <a:p>
            <a:r>
              <a:rPr lang="en-US" altLang="zh-TW" sz="1800" dirty="0" smtClean="0"/>
              <a:t>1.</a:t>
            </a:r>
            <a:r>
              <a:rPr lang="zh-TW" altLang="en-US" sz="1800" dirty="0" smtClean="0"/>
              <a:t>宿舍</a:t>
            </a:r>
            <a:r>
              <a:rPr lang="zh-TW" altLang="en-US" sz="1800" dirty="0"/>
              <a:t>地點</a:t>
            </a:r>
          </a:p>
          <a:p>
            <a:r>
              <a:rPr lang="en-US" altLang="zh-TW" sz="1800" dirty="0" smtClean="0"/>
              <a:t>2.</a:t>
            </a:r>
            <a:r>
              <a:rPr lang="zh-TW" altLang="en-US" sz="1800" dirty="0" smtClean="0"/>
              <a:t>住宿</a:t>
            </a:r>
            <a:r>
              <a:rPr lang="zh-TW" altLang="en-US" sz="1800" dirty="0"/>
              <a:t>時間</a:t>
            </a:r>
          </a:p>
          <a:p>
            <a:r>
              <a:rPr lang="en-US" altLang="zh-TW" sz="1800" dirty="0" smtClean="0"/>
              <a:t>3.</a:t>
            </a:r>
            <a:r>
              <a:rPr lang="zh-TW" altLang="en-US" sz="1800" dirty="0" smtClean="0"/>
              <a:t>匯款</a:t>
            </a:r>
            <a:r>
              <a:rPr lang="zh-TW" altLang="en-US" sz="1800" dirty="0"/>
              <a:t>資訊：第一個月租金及保證金</a:t>
            </a:r>
          </a:p>
          <a:p>
            <a:r>
              <a:rPr lang="en-US" altLang="zh-TW" sz="1800" dirty="0" smtClean="0"/>
              <a:t>4.</a:t>
            </a:r>
            <a:r>
              <a:rPr lang="zh-TW" altLang="en-US" sz="1800" dirty="0" smtClean="0"/>
              <a:t>匯款</a:t>
            </a:r>
            <a:r>
              <a:rPr lang="zh-TW" altLang="en-US" sz="1800" dirty="0"/>
              <a:t>資訊中，需填他給的號碼於備註（</a:t>
            </a:r>
            <a:r>
              <a:rPr lang="en-US" altLang="zh-TW" sz="1800" dirty="0" err="1"/>
              <a:t>Vertragsnummer</a:t>
            </a:r>
            <a:r>
              <a:rPr lang="en-US" altLang="zh-TW" sz="1800" dirty="0"/>
              <a:t> /</a:t>
            </a:r>
          </a:p>
          <a:p>
            <a:r>
              <a:rPr lang="en-US" altLang="zh-TW" sz="1800" dirty="0"/>
              <a:t>Contract number</a:t>
            </a:r>
            <a:r>
              <a:rPr lang="zh-TW" altLang="en-US" sz="1800" dirty="0"/>
              <a:t>），以便對款</a:t>
            </a:r>
          </a:p>
          <a:p>
            <a:r>
              <a:rPr lang="en-US" altLang="zh-TW" sz="1800" dirty="0" smtClean="0"/>
              <a:t>5.</a:t>
            </a:r>
            <a:r>
              <a:rPr lang="zh-TW" altLang="en-US" sz="1800" dirty="0" smtClean="0"/>
              <a:t>學生</a:t>
            </a:r>
            <a:r>
              <a:rPr lang="zh-TW" altLang="en-US" sz="1800" dirty="0"/>
              <a:t>宿舍管理室工作時間（說假日就是假日）</a:t>
            </a:r>
          </a:p>
          <a:p>
            <a:r>
              <a:rPr lang="zh-TW" altLang="en-US" sz="1800" dirty="0"/>
              <a:t>千萬避免非工作時間抵達，無法領取鑰匙，造成困擾</a:t>
            </a:r>
          </a:p>
          <a:p>
            <a:r>
              <a:rPr lang="en-US" altLang="zh-TW" sz="1800" dirty="0" smtClean="0"/>
              <a:t>6.</a:t>
            </a:r>
            <a:r>
              <a:rPr lang="zh-TW" altLang="en-US" sz="1800" dirty="0" smtClean="0"/>
              <a:t>學生</a:t>
            </a:r>
            <a:r>
              <a:rPr lang="zh-TW" altLang="en-US" sz="1800" dirty="0"/>
              <a:t>宿舍管理室距離個宿舍都需要搭乘公車</a:t>
            </a:r>
            <a:r>
              <a:rPr lang="en-US" altLang="zh-TW" sz="1800" dirty="0"/>
              <a:t>802∕801</a:t>
            </a:r>
            <a:endParaRPr lang="en-US" sz="1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91922"/>
              </p:ext>
            </p:extLst>
          </p:nvPr>
        </p:nvGraphicFramePr>
        <p:xfrm>
          <a:off x="2081561" y="631217"/>
          <a:ext cx="2728641" cy="386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3777861" imgH="5346331" progId="AcroExch.Document.DC">
                  <p:embed/>
                </p:oleObj>
              </mc:Choice>
              <mc:Fallback>
                <p:oleObj name="Acrobat Document" r:id="rId3" imgW="3777861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1561" y="631217"/>
                        <a:ext cx="2728641" cy="386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2693"/>
            <a:ext cx="5556560" cy="3040566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相關證件：護照、護照影本、</a:t>
            </a:r>
            <a:r>
              <a:rPr lang="zh-TW" altLang="en-US" sz="1800" dirty="0" smtClean="0"/>
              <a:t>錄取</a:t>
            </a:r>
            <a:r>
              <a:rPr lang="zh-TW" altLang="en-US" sz="1800" dirty="0"/>
              <a:t>通知／住宿／保險證明／財力</a:t>
            </a:r>
          </a:p>
          <a:p>
            <a:r>
              <a:rPr lang="zh-TW" altLang="en-US" sz="1800" dirty="0"/>
              <a:t>證明、大頭照</a:t>
            </a:r>
          </a:p>
          <a:p>
            <a:r>
              <a:rPr lang="zh-TW" altLang="en-US" sz="1800" dirty="0"/>
              <a:t>網路線／轉接頭／行動電源</a:t>
            </a:r>
          </a:p>
          <a:p>
            <a:r>
              <a:rPr lang="zh-TW" altLang="en-US" sz="1800" dirty="0"/>
              <a:t>暖暖</a:t>
            </a:r>
            <a:r>
              <a:rPr lang="zh-TW" altLang="en-US" sz="1800" dirty="0" smtClean="0"/>
              <a:t>包／</a:t>
            </a:r>
            <a:r>
              <a:rPr lang="zh-TW" altLang="en-US" sz="1800" dirty="0"/>
              <a:t>個人藥物</a:t>
            </a:r>
          </a:p>
          <a:p>
            <a:r>
              <a:rPr lang="zh-TW" altLang="en-US" sz="1800" dirty="0"/>
              <a:t>保暖衣物：襪子／內搭</a:t>
            </a:r>
            <a:r>
              <a:rPr lang="zh-TW" altLang="en-US" sz="1800" dirty="0" smtClean="0"/>
              <a:t>褲</a:t>
            </a:r>
            <a:endParaRPr lang="zh-TW" altLang="en-US" sz="1800" dirty="0"/>
          </a:p>
          <a:p>
            <a:r>
              <a:rPr lang="zh-TW" altLang="en-US" sz="1800" dirty="0"/>
              <a:t>文具：筆、筆記本</a:t>
            </a:r>
          </a:p>
          <a:p>
            <a:r>
              <a:rPr lang="zh-TW" altLang="en-US" sz="1800" dirty="0"/>
              <a:t>轉機者需攜帶台胞證（港澳則否）</a:t>
            </a:r>
          </a:p>
          <a:p>
            <a:r>
              <a:rPr lang="zh-TW" altLang="en-US" sz="1800" dirty="0"/>
              <a:t>旅行用盥洗用具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10424" y="3583258"/>
            <a:ext cx="580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●電器用品不建議攜帶，電壓差異（如果真需要，快煮鍋需</a:t>
            </a:r>
          </a:p>
          <a:p>
            <a:r>
              <a:rPr lang="zh-TW" altLang="en-US" dirty="0"/>
              <a:t>是電壓</a:t>
            </a:r>
            <a:r>
              <a:rPr lang="en-US" altLang="zh-TW" dirty="0"/>
              <a:t>220v</a:t>
            </a:r>
            <a:r>
              <a:rPr lang="zh-TW" altLang="en-US" dirty="0"/>
              <a:t>，吹風機可當地購買，</a:t>
            </a:r>
            <a:r>
              <a:rPr lang="en-US" altLang="zh-TW" dirty="0"/>
              <a:t>10-20</a:t>
            </a:r>
            <a:r>
              <a:rPr lang="zh-TW" altLang="en-US" dirty="0"/>
              <a:t>歐元即有</a:t>
            </a:r>
            <a:r>
              <a:rPr lang="zh-TW" altLang="en-US" dirty="0" smtClean="0"/>
              <a:t>）</a:t>
            </a:r>
            <a:endParaRPr lang="zh-TW" altLang="en-US" dirty="0"/>
          </a:p>
          <a:p>
            <a:r>
              <a:rPr lang="zh-TW" altLang="en-US" dirty="0"/>
              <a:t>●衣物適量</a:t>
            </a:r>
            <a:r>
              <a:rPr lang="zh-TW" altLang="en-US" dirty="0" smtClean="0"/>
              <a:t>即可</a:t>
            </a:r>
            <a:endParaRPr lang="zh-TW" altLang="en-US" dirty="0"/>
          </a:p>
          <a:p>
            <a:r>
              <a:rPr lang="zh-TW" altLang="en-US" dirty="0"/>
              <a:t>●盥洗用具較重，斟酌攜帶，德國藥妝店購買很便宜，質優</a:t>
            </a:r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85" y="-20260"/>
            <a:ext cx="3310415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1164</Words>
  <Application>Microsoft Office PowerPoint</Application>
  <PresentationFormat>如螢幕大小 (16:9)</PresentationFormat>
  <Paragraphs>197</Paragraphs>
  <Slides>21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7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9" baseType="lpstr">
      <vt:lpstr>等线</vt:lpstr>
      <vt:lpstr>맑은 고딕</vt:lpstr>
      <vt:lpstr>Noto Sans CJK JP Regular</vt:lpstr>
      <vt:lpstr>Noto Sans S Chinese Medium</vt:lpstr>
      <vt:lpstr>微軟正黑體</vt:lpstr>
      <vt:lpstr>微軟正黑體 Light</vt:lpstr>
      <vt:lpstr>新細明體</vt:lpstr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Acrobat Document</vt:lpstr>
      <vt:lpstr>PowerPoint 簡報</vt:lpstr>
      <vt:lpstr>Q:如何申請東華國際處交換學生計畫?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04</vt:lpstr>
      <vt:lpstr>旅遊交通方式抉擇</vt:lpstr>
      <vt:lpstr>藥妝店 電器店</vt:lpstr>
      <vt:lpstr>網路</vt:lpstr>
      <vt:lpstr>學生證使用</vt:lpstr>
      <vt:lpstr>總共要花多少錢?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采萱 林</cp:lastModifiedBy>
  <cp:revision>47</cp:revision>
  <dcterms:created xsi:type="dcterms:W3CDTF">2018-09-12T12:44:48Z</dcterms:created>
  <dcterms:modified xsi:type="dcterms:W3CDTF">2019-11-04T07:16:01Z</dcterms:modified>
</cp:coreProperties>
</file>