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61" r:id="rId4"/>
    <p:sldId id="262" r:id="rId5"/>
    <p:sldId id="263" r:id="rId6"/>
    <p:sldId id="269" r:id="rId7"/>
    <p:sldId id="270" r:id="rId8"/>
    <p:sldId id="271" r:id="rId9"/>
    <p:sldId id="272" r:id="rId10"/>
    <p:sldId id="273" r:id="rId11"/>
    <p:sldId id="277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FFFFFF"/>
    <a:srgbClr val="F6F6F6"/>
    <a:srgbClr val="EDE6DC"/>
    <a:srgbClr val="037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a.immigration.gov.tw/coa-frontend/student/entry?lang=e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z="5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Online application for 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CN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ALIEN </a:t>
            </a:r>
            <a:r>
              <a:rPr lang="en-US" altLang="zh-TW" sz="5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RESIDENT </a:t>
            </a:r>
            <a:r>
              <a:rPr lang="en-US" altLang="zh-TW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CERTIFICATE (ARC)</a:t>
            </a:r>
            <a:endParaRPr lang="zh-TW" altLang="en-US" sz="5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3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330947" y="1344857"/>
            <a:ext cx="7316762" cy="4396883"/>
            <a:chOff x="330947" y="1344857"/>
            <a:chExt cx="7316762" cy="439688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18115" t="9744" r="20284" b="30191"/>
            <a:stretch/>
          </p:blipFill>
          <p:spPr>
            <a:xfrm>
              <a:off x="330947" y="1344857"/>
              <a:ext cx="7316762" cy="439688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16931" y="1405125"/>
              <a:ext cx="365760" cy="251187"/>
            </a:xfrm>
            <a:prstGeom prst="rect">
              <a:avLst/>
            </a:prstGeom>
            <a:solidFill>
              <a:srgbClr val="037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073" y="71552"/>
            <a:ext cx="11823192" cy="828781"/>
          </a:xfrm>
        </p:spPr>
        <p:txBody>
          <a:bodyPr>
            <a:normAutofit fontScale="90000"/>
          </a:bodyPr>
          <a:lstStyle/>
          <a:p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Ⅰ. </a:t>
            </a: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First-time Application of Foreign Students and Overseas Chinese Students: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CN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First-time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applicants please enter the application page from here.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36804" y="968172"/>
            <a:ext cx="4544291" cy="5419899"/>
          </a:xfrm>
          <a:ln w="952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Please select identity</a:t>
            </a:r>
            <a:endParaRPr lang="en-US" altLang="zh-CN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·Foreign Student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·Overseas Chinese Student</a:t>
            </a: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Program of Study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· Please choose according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  to your program.</a:t>
            </a: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Status of Study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·Received but not enrolled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CN" sz="19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Not yet registered at </a:t>
            </a:r>
            <a:r>
              <a:rPr lang="en-US" altLang="zh-CN" sz="19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 the school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·Enrolled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-Already registered 		 at 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school</a:t>
            </a:r>
            <a:endParaRPr lang="en-US" altLang="zh-CN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左大括弧 6"/>
          <p:cNvSpPr/>
          <p:nvPr/>
        </p:nvSpPr>
        <p:spPr>
          <a:xfrm rot="10800000">
            <a:off x="4372494" y="2651756"/>
            <a:ext cx="440574" cy="89777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肘形接點 8"/>
          <p:cNvCxnSpPr/>
          <p:nvPr/>
        </p:nvCxnSpPr>
        <p:spPr>
          <a:xfrm>
            <a:off x="4821382" y="3100643"/>
            <a:ext cx="2826327" cy="20782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022466" y="5741740"/>
            <a:ext cx="221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Press send when you are done.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2" name="肘形接點 11"/>
          <p:cNvCxnSpPr/>
          <p:nvPr/>
        </p:nvCxnSpPr>
        <p:spPr>
          <a:xfrm rot="16200000" flipH="1">
            <a:off x="1172096" y="4715119"/>
            <a:ext cx="1450570" cy="60267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1873134" y="3249725"/>
            <a:ext cx="2460567" cy="22444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肘形接點 12"/>
          <p:cNvCxnSpPr/>
          <p:nvPr/>
        </p:nvCxnSpPr>
        <p:spPr>
          <a:xfrm rot="16200000" flipH="1">
            <a:off x="3172619" y="3886548"/>
            <a:ext cx="2063086" cy="123444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463816" y="5535311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your status of study, if you’re registered at school, please select “enrolled”. If you haven’t registered, please select “received but not enrolled”.</a:t>
            </a: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435" t="4051" r="10784"/>
          <a:stretch/>
        </p:blipFill>
        <p:spPr>
          <a:xfrm>
            <a:off x="340822" y="902088"/>
            <a:ext cx="3979304" cy="566254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9382" y="-39722"/>
            <a:ext cx="11878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select “received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 enrolled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at the previous step, you will see this page.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Please 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complete all the information on this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page (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required 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fields are indicated with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“*”)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 pay attention to the specifications of the required information.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776825" y="1466505"/>
            <a:ext cx="5029201" cy="4884419"/>
            <a:chOff x="5554166" y="1258686"/>
            <a:chExt cx="5934023" cy="529062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/>
            <a:srcRect l="29737" t="18556" r="30247" b="9330"/>
            <a:stretch/>
          </p:blipFill>
          <p:spPr>
            <a:xfrm>
              <a:off x="5554166" y="1258686"/>
              <a:ext cx="5934023" cy="529062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893723" y="2061556"/>
              <a:ext cx="332509" cy="9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173884" y="2028304"/>
              <a:ext cx="2261061" cy="9144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025149" y="2028305"/>
              <a:ext cx="457822" cy="132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5893722" y="2708561"/>
              <a:ext cx="507078" cy="10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257010" y="2700248"/>
              <a:ext cx="573578" cy="10945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604936" y="2700247"/>
              <a:ext cx="507078" cy="10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876516" y="2680281"/>
              <a:ext cx="1332565" cy="12456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75272" y="3239306"/>
              <a:ext cx="673332" cy="10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893721" y="3361800"/>
              <a:ext cx="972591" cy="96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877094" y="3772587"/>
              <a:ext cx="972591" cy="96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8" name="橢圓 17"/>
          <p:cNvSpPr/>
          <p:nvPr/>
        </p:nvSpPr>
        <p:spPr>
          <a:xfrm>
            <a:off x="386868" y="4110953"/>
            <a:ext cx="1537854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肘形接點 19"/>
          <p:cNvCxnSpPr>
            <a:stCxn id="18" idx="6"/>
            <a:endCxn id="21" idx="1"/>
          </p:cNvCxnSpPr>
          <p:nvPr/>
        </p:nvCxnSpPr>
        <p:spPr>
          <a:xfrm flipV="1">
            <a:off x="1924722" y="4192045"/>
            <a:ext cx="2484771" cy="193228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409493" y="3730380"/>
            <a:ext cx="220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this, you should upload your admission letter.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798610" y="6041409"/>
            <a:ext cx="4955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**The residential address in Taiwan should type in Chinese</a:t>
            </a:r>
          </a:p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copy from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site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ask somebody for help.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873327" y="3963715"/>
            <a:ext cx="94617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志學村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3" name="肘形接點 22"/>
          <p:cNvCxnSpPr/>
          <p:nvPr/>
        </p:nvCxnSpPr>
        <p:spPr>
          <a:xfrm flipV="1">
            <a:off x="7819501" y="3963715"/>
            <a:ext cx="400518" cy="2029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0256808" y="3545716"/>
            <a:ext cx="145784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大學路二段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7" name="肘形接點 26"/>
          <p:cNvCxnSpPr>
            <a:stCxn id="25" idx="1"/>
          </p:cNvCxnSpPr>
          <p:nvPr/>
        </p:nvCxnSpPr>
        <p:spPr>
          <a:xfrm rot="10800000" flipV="1">
            <a:off x="9618454" y="3730381"/>
            <a:ext cx="638355" cy="23333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10641398" y="4175348"/>
            <a:ext cx="68865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 smtClean="0">
                <a:latin typeface="+mn-ea"/>
              </a:rPr>
              <a:t> 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肘形接點 29"/>
          <p:cNvCxnSpPr>
            <a:stCxn id="28" idx="1"/>
          </p:cNvCxnSpPr>
          <p:nvPr/>
        </p:nvCxnSpPr>
        <p:spPr>
          <a:xfrm rot="10800000">
            <a:off x="9618456" y="4110956"/>
            <a:ext cx="1022942" cy="2490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144377" y="2131992"/>
            <a:ext cx="24449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use JPG / JPEG as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肘形接點 28"/>
          <p:cNvCxnSpPr/>
          <p:nvPr/>
        </p:nvCxnSpPr>
        <p:spPr>
          <a:xfrm>
            <a:off x="1197424" y="1913171"/>
            <a:ext cx="2946953" cy="541986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3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4821382" y="90203"/>
            <a:ext cx="7370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**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If you select “enrolled” at the previous step, you will see this page.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Please complete all the information on this page (the required fields are indicated with “*”) , and pay attention to the specifications of the required information.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6916345" y="1321309"/>
            <a:ext cx="4954386" cy="4576848"/>
            <a:chOff x="5554166" y="1258686"/>
            <a:chExt cx="5934023" cy="529062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29737" t="18556" r="30247" b="9330"/>
            <a:stretch/>
          </p:blipFill>
          <p:spPr>
            <a:xfrm>
              <a:off x="5554166" y="1258686"/>
              <a:ext cx="5934023" cy="5290623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893723" y="2061556"/>
              <a:ext cx="332509" cy="9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173884" y="2028304"/>
              <a:ext cx="2261061" cy="9144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025149" y="2028305"/>
              <a:ext cx="457822" cy="132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5893722" y="2708561"/>
              <a:ext cx="507078" cy="10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7257010" y="2700248"/>
              <a:ext cx="573578" cy="10945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604936" y="2700247"/>
              <a:ext cx="507078" cy="10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9876516" y="2680281"/>
              <a:ext cx="1332565" cy="12456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975272" y="3239306"/>
              <a:ext cx="673332" cy="10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893721" y="3361800"/>
              <a:ext cx="972591" cy="96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5877094" y="3772587"/>
              <a:ext cx="972591" cy="96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129" r="770"/>
          <a:stretch/>
        </p:blipFill>
        <p:spPr>
          <a:xfrm>
            <a:off x="581658" y="160310"/>
            <a:ext cx="4181302" cy="3486209"/>
          </a:xfrm>
          <a:prstGeom prst="rect">
            <a:avLst/>
          </a:prstGeom>
        </p:spPr>
      </p:pic>
      <p:sp>
        <p:nvSpPr>
          <p:cNvPr id="20" name="橢圓 19"/>
          <p:cNvSpPr/>
          <p:nvPr/>
        </p:nvSpPr>
        <p:spPr>
          <a:xfrm>
            <a:off x="1338349" y="1894901"/>
            <a:ext cx="3225337" cy="789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58" y="3704708"/>
            <a:ext cx="4239724" cy="3086013"/>
          </a:xfrm>
          <a:prstGeom prst="rect">
            <a:avLst/>
          </a:prstGeom>
        </p:spPr>
      </p:pic>
      <p:cxnSp>
        <p:nvCxnSpPr>
          <p:cNvPr id="8" name="肘形接點 7"/>
          <p:cNvCxnSpPr>
            <a:stCxn id="20" idx="6"/>
          </p:cNvCxnSpPr>
          <p:nvPr/>
        </p:nvCxnSpPr>
        <p:spPr>
          <a:xfrm>
            <a:off x="4563686" y="2289651"/>
            <a:ext cx="638061" cy="495113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251779" y="1903414"/>
            <a:ext cx="1664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 scholarship student, please click the button here.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573901" y="6040723"/>
            <a:ext cx="495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**The residential address in Taiwan should type in Chinese</a:t>
            </a:r>
          </a:p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copy from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site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ask somebody for help.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726756" y="3621833"/>
            <a:ext cx="94617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志學村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0396565" y="3182337"/>
            <a:ext cx="145784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大學路二段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0840342" y="3942912"/>
            <a:ext cx="68865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 smtClean="0">
                <a:latin typeface="+mn-ea"/>
              </a:rPr>
              <a:t> 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1" name="肘形接點 30"/>
          <p:cNvCxnSpPr/>
          <p:nvPr/>
        </p:nvCxnSpPr>
        <p:spPr>
          <a:xfrm flipV="1">
            <a:off x="7675659" y="3664230"/>
            <a:ext cx="609619" cy="1871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接點 31"/>
          <p:cNvCxnSpPr/>
          <p:nvPr/>
        </p:nvCxnSpPr>
        <p:spPr>
          <a:xfrm rot="10800000" flipV="1">
            <a:off x="9719757" y="3366359"/>
            <a:ext cx="660484" cy="2992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接點 32"/>
          <p:cNvCxnSpPr/>
          <p:nvPr/>
        </p:nvCxnSpPr>
        <p:spPr>
          <a:xfrm rot="10800000">
            <a:off x="9599557" y="3818849"/>
            <a:ext cx="1240785" cy="3266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63514" y="1258198"/>
            <a:ext cx="7379143" cy="4020384"/>
            <a:chOff x="263514" y="1258198"/>
            <a:chExt cx="7379143" cy="402038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14" y="1258198"/>
              <a:ext cx="7379143" cy="402038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284422" y="1258198"/>
              <a:ext cx="423949" cy="213155"/>
            </a:xfrm>
            <a:prstGeom prst="rect">
              <a:avLst/>
            </a:prstGeom>
            <a:solidFill>
              <a:srgbClr val="EDE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820" y="104631"/>
            <a:ext cx="11706814" cy="980071"/>
          </a:xfrm>
        </p:spPr>
        <p:txBody>
          <a:bodyPr>
            <a:normAutofit/>
          </a:bodyPr>
          <a:lstStyle/>
          <a:p>
            <a:r>
              <a:rPr lang="en-US" altLang="zh-TW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Ⅱ. Extension Application (including Change of ARC information): </a:t>
            </a:r>
            <a:r>
              <a:rPr lang="en-US" altLang="zh-TW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 renewal of ARC, please go to the application page from here.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87712" y="1258198"/>
            <a:ext cx="4404288" cy="4361206"/>
          </a:xfrm>
          <a:ln w="95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ARC Number</a:t>
            </a: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Program of Study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·Please choose according 	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 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your program.</a:t>
            </a: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Reasons for Extension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Extension for Study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-Still have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		 school status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Extension for Internship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-Graduated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右大括弧 4"/>
          <p:cNvSpPr/>
          <p:nvPr/>
        </p:nvSpPr>
        <p:spPr>
          <a:xfrm>
            <a:off x="3948545" y="2585262"/>
            <a:ext cx="349135" cy="64008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肘形接點 8"/>
          <p:cNvCxnSpPr/>
          <p:nvPr/>
        </p:nvCxnSpPr>
        <p:spPr>
          <a:xfrm>
            <a:off x="4297680" y="2901144"/>
            <a:ext cx="3465094" cy="18852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9947" y="5671649"/>
            <a:ext cx="2294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Press </a:t>
            </a:r>
            <a:r>
              <a:rPr lang="en-US" altLang="zh-CN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“send” </a:t>
            </a:r>
            <a:r>
              <a:rPr lang="en-US" altLang="zh-CN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when you are done.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肘形接點 11"/>
          <p:cNvCxnSpPr>
            <a:endCxn id="10" idx="0"/>
          </p:cNvCxnSpPr>
          <p:nvPr/>
        </p:nvCxnSpPr>
        <p:spPr>
          <a:xfrm rot="16200000" flipH="1">
            <a:off x="734334" y="4818564"/>
            <a:ext cx="1581788" cy="12438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5029201" y="161566"/>
            <a:ext cx="7013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Please complete all the information on this page (the required fields are indicated with “*”) , and pay attention to the specifications of the required information.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8961" t="18271" r="30063" b="24070"/>
          <a:stretch/>
        </p:blipFill>
        <p:spPr>
          <a:xfrm>
            <a:off x="365916" y="130664"/>
            <a:ext cx="4505498" cy="356616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5504289" y="1300251"/>
            <a:ext cx="5934023" cy="5290623"/>
            <a:chOff x="5554166" y="1258686"/>
            <a:chExt cx="5934023" cy="5290623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3"/>
            <a:srcRect l="29737" t="18556" r="30247" b="9330"/>
            <a:stretch/>
          </p:blipFill>
          <p:spPr>
            <a:xfrm>
              <a:off x="5554166" y="1258686"/>
              <a:ext cx="5934023" cy="529062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893723" y="2061556"/>
              <a:ext cx="332509" cy="9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173884" y="2028304"/>
              <a:ext cx="2261061" cy="9144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025149" y="2074024"/>
              <a:ext cx="390698" cy="78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893722" y="2708561"/>
              <a:ext cx="507078" cy="10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7257010" y="2700248"/>
              <a:ext cx="573578" cy="10945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604936" y="2700247"/>
              <a:ext cx="507078" cy="10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9876516" y="2680281"/>
              <a:ext cx="1332565" cy="12456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975272" y="3239306"/>
              <a:ext cx="673332" cy="10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5893721" y="3361800"/>
              <a:ext cx="972591" cy="96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5877094" y="3772587"/>
              <a:ext cx="972591" cy="96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551" r="925" b="2302"/>
          <a:stretch/>
        </p:blipFill>
        <p:spPr>
          <a:xfrm>
            <a:off x="415792" y="3814152"/>
            <a:ext cx="4455622" cy="2862868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179692" y="5658631"/>
            <a:ext cx="474415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**The residential address in Taiwan should type in Chinese</a:t>
            </a:r>
          </a:p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copy from below or ask somebody for help.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827217" y="4156581"/>
            <a:ext cx="94617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志學村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9" name="肘形接點 28"/>
          <p:cNvCxnSpPr/>
          <p:nvPr/>
        </p:nvCxnSpPr>
        <p:spPr>
          <a:xfrm flipV="1">
            <a:off x="6773391" y="4043447"/>
            <a:ext cx="350616" cy="2978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9637049" y="3636457"/>
            <a:ext cx="145784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大學路二段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1" name="肘形接點 30"/>
          <p:cNvCxnSpPr/>
          <p:nvPr/>
        </p:nvCxnSpPr>
        <p:spPr>
          <a:xfrm rot="10800000" flipV="1">
            <a:off x="8963385" y="3814151"/>
            <a:ext cx="673664" cy="1977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10148591" y="4313534"/>
            <a:ext cx="68865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 smtClean="0">
                <a:latin typeface="+mn-ea"/>
              </a:rPr>
              <a:t> 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3" name="肘形接點 32"/>
          <p:cNvCxnSpPr>
            <a:stCxn id="32" idx="1"/>
          </p:cNvCxnSpPr>
          <p:nvPr/>
        </p:nvCxnSpPr>
        <p:spPr>
          <a:xfrm rot="10800000">
            <a:off x="8573373" y="4192350"/>
            <a:ext cx="1575219" cy="3058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3140128" y="1918449"/>
            <a:ext cx="24449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use JPG / JPEG as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肘形接點 34"/>
          <p:cNvCxnSpPr>
            <a:endCxn id="34" idx="1"/>
          </p:cNvCxnSpPr>
          <p:nvPr/>
        </p:nvCxnSpPr>
        <p:spPr>
          <a:xfrm>
            <a:off x="1552755" y="1578634"/>
            <a:ext cx="1587373" cy="662981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9296" b="10835"/>
          <a:stretch/>
        </p:blipFill>
        <p:spPr>
          <a:xfrm>
            <a:off x="0" y="13238"/>
            <a:ext cx="12192000" cy="6844762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3315420" y="3208713"/>
            <a:ext cx="2636493" cy="7481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6858" y="5843539"/>
            <a:ext cx="8672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Online Application Website: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https://coa.immigration.gov.tw/coa-frontend/student/entry?lang=en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2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" y="0"/>
            <a:ext cx="12165448" cy="6724996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537203" y="6032731"/>
            <a:ext cx="1100667" cy="778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下箭號 3"/>
          <p:cNvSpPr/>
          <p:nvPr/>
        </p:nvSpPr>
        <p:spPr>
          <a:xfrm rot="4146755">
            <a:off x="6904662" y="5637558"/>
            <a:ext cx="540433" cy="943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711888" y="5406781"/>
            <a:ext cx="63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101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117" r="13927" b="41619"/>
          <a:stretch/>
        </p:blipFill>
        <p:spPr>
          <a:xfrm>
            <a:off x="1512917" y="1040610"/>
            <a:ext cx="9119062" cy="4138219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477193" y="3765511"/>
            <a:ext cx="1047403" cy="423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919795" y="3214746"/>
            <a:ext cx="95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263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5883" y="241068"/>
            <a:ext cx="1093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Click on </a:t>
            </a:r>
            <a:r>
              <a:rPr lang="en-US" altLang="zh-CN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Create an </a:t>
            </a:r>
            <a:r>
              <a:rPr lang="en-US" altLang="zh-CN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Account and the following screen will appear.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8" y="641178"/>
            <a:ext cx="10058400" cy="620393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94708" y="1591238"/>
            <a:ext cx="63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857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363285" y="3640976"/>
            <a:ext cx="6870409" cy="3018346"/>
            <a:chOff x="1363285" y="3640976"/>
            <a:chExt cx="6870409" cy="301834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9" r="1" b="25572"/>
            <a:stretch/>
          </p:blipFill>
          <p:spPr>
            <a:xfrm>
              <a:off x="1363285" y="3640976"/>
              <a:ext cx="6870409" cy="301834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753985" y="4846320"/>
              <a:ext cx="290946" cy="124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 flipV="1">
              <a:off x="1939636" y="4696261"/>
              <a:ext cx="404553" cy="108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446712" y="5042086"/>
              <a:ext cx="479368" cy="86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988126" y="5749226"/>
              <a:ext cx="290946" cy="124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958636" y="5950943"/>
              <a:ext cx="479368" cy="86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0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r="18371" b="74996"/>
          <a:stretch/>
        </p:blipFill>
        <p:spPr>
          <a:xfrm>
            <a:off x="385309" y="1267445"/>
            <a:ext cx="5696686" cy="1237441"/>
          </a:xfrm>
        </p:spPr>
      </p:pic>
      <p:sp>
        <p:nvSpPr>
          <p:cNvPr id="5" name="文字方塊 4"/>
          <p:cNvSpPr txBox="1"/>
          <p:nvPr/>
        </p:nvSpPr>
        <p:spPr>
          <a:xfrm>
            <a:off x="216129" y="116380"/>
            <a:ext cx="901099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Registration is successful and you will see this screen. Click </a:t>
            </a:r>
            <a:r>
              <a:rPr lang="en-US" altLang="zh-CN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“Confirm".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7" name="肘形接點 6"/>
          <p:cNvCxnSpPr/>
          <p:nvPr/>
        </p:nvCxnSpPr>
        <p:spPr>
          <a:xfrm rot="16200000" flipH="1">
            <a:off x="2668249" y="1060320"/>
            <a:ext cx="1047678" cy="83128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295624" y="2863427"/>
            <a:ext cx="782343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Next, please go to the email you just registered, click the link in the email to authenticate and enable your account.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560472" y="5873917"/>
            <a:ext cx="3618191" cy="6563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9401695" y="3799810"/>
            <a:ext cx="257694" cy="2111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933603" y="5327200"/>
            <a:ext cx="63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01836" y="1210224"/>
            <a:ext cx="63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6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32756" y="1562185"/>
            <a:ext cx="11326783" cy="3658208"/>
            <a:chOff x="232756" y="1562185"/>
            <a:chExt cx="11326783" cy="365820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69"/>
            <a:stretch/>
          </p:blipFill>
          <p:spPr>
            <a:xfrm>
              <a:off x="232756" y="1562185"/>
              <a:ext cx="11326783" cy="3658208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889462" y="1828800"/>
              <a:ext cx="4256116" cy="149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3690850" y="622094"/>
            <a:ext cx="751470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account is successfully activated and you will see this screen. Then you need to log in again.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7" name="肘形接點 6"/>
          <p:cNvCxnSpPr/>
          <p:nvPr/>
        </p:nvCxnSpPr>
        <p:spPr>
          <a:xfrm rot="16200000" flipH="1">
            <a:off x="7352606" y="1691640"/>
            <a:ext cx="1097280" cy="27432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3489026" y="3330223"/>
            <a:ext cx="5023208" cy="13082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821529" y="2807411"/>
            <a:ext cx="63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07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82737" y="895638"/>
            <a:ext cx="63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76984" y="1034137"/>
            <a:ext cx="245532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76984" y="1574341"/>
            <a:ext cx="245532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76984" y="2072866"/>
            <a:ext cx="245532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379137" y="2689055"/>
            <a:ext cx="245532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Ⅳ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483601" y="425135"/>
            <a:ext cx="3301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Ⅰ. </a:t>
            </a:r>
            <a:r>
              <a:rPr lang="en-US" altLang="zh-CN" sz="20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First-time Application </a:t>
            </a:r>
            <a:r>
              <a:rPr lang="en-US" altLang="zh-CN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 Foreign Students and Overseas Chinese Students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First-time 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applicants please enter the application page from here.</a:t>
            </a:r>
            <a:endParaRPr lang="en-US" altLang="zh-CN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Ⅱ. </a:t>
            </a:r>
            <a:r>
              <a:rPr lang="en-US" altLang="zh-TW" sz="20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Extension </a:t>
            </a:r>
            <a:r>
              <a:rPr lang="en-US" altLang="zh-TW" sz="20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Application </a:t>
            </a: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(including Change of ARC information</a:t>
            </a:r>
            <a:r>
              <a:rPr lang="en-US" altLang="zh-TW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 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renewal of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ARC, 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please go to the application page from here. </a:t>
            </a:r>
            <a:endParaRPr lang="en-US" altLang="zh-CN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Ⅲ.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ARC Replacement(unregistered e-ARC to registered IC ARC)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Remarks: For those who have obtained an electronic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ARC.</a:t>
            </a: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Ⅳ. 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Change of ARC Information Application for Foreign Students and Overseas Chinese Students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1400" dirty="0"/>
          </a:p>
        </p:txBody>
      </p:sp>
      <p:grpSp>
        <p:nvGrpSpPr>
          <p:cNvPr id="4" name="群組 3"/>
          <p:cNvGrpSpPr/>
          <p:nvPr/>
        </p:nvGrpSpPr>
        <p:grpSpPr>
          <a:xfrm>
            <a:off x="213038" y="283773"/>
            <a:ext cx="8187436" cy="5792830"/>
            <a:chOff x="213038" y="283773"/>
            <a:chExt cx="8187436" cy="579283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/>
            <a:srcRect l="12888" t="9766" r="18459" b="3880"/>
            <a:stretch/>
          </p:blipFill>
          <p:spPr>
            <a:xfrm>
              <a:off x="213038" y="283773"/>
              <a:ext cx="8187436" cy="57928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7107382" y="341962"/>
              <a:ext cx="357447" cy="206678"/>
            </a:xfrm>
            <a:prstGeom prst="rect">
              <a:avLst/>
            </a:prstGeom>
            <a:solidFill>
              <a:srgbClr val="037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1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103097" y="484632"/>
            <a:ext cx="6395303" cy="6090735"/>
            <a:chOff x="1103097" y="484632"/>
            <a:chExt cx="6395303" cy="609073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15" r="24566"/>
            <a:stretch/>
          </p:blipFill>
          <p:spPr>
            <a:xfrm>
              <a:off x="1103097" y="484632"/>
              <a:ext cx="6395303" cy="609073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082444" y="548640"/>
              <a:ext cx="340821" cy="191193"/>
            </a:xfrm>
            <a:prstGeom prst="rect">
              <a:avLst/>
            </a:prstGeom>
            <a:solidFill>
              <a:srgbClr val="0374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41863" y="4463935"/>
            <a:ext cx="4552702" cy="1238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When </a:t>
            </a:r>
            <a:r>
              <a:rPr lang="en-US" altLang="zh-CN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see this page, please read it in detail and agree.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1330" y="318378"/>
            <a:ext cx="63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31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291</TotalTime>
  <Words>475</Words>
  <Application>Microsoft Office PowerPoint</Application>
  <PresentationFormat>寬螢幕</PresentationFormat>
  <Paragraphs>80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微軟正黑體</vt:lpstr>
      <vt:lpstr>標楷體</vt:lpstr>
      <vt:lpstr>Rockwell</vt:lpstr>
      <vt:lpstr>Rockwell Condensed</vt:lpstr>
      <vt:lpstr>Times New Roman</vt:lpstr>
      <vt:lpstr>Wingdings</vt:lpstr>
      <vt:lpstr>木刻字型</vt:lpstr>
      <vt:lpstr>Online application for  ALIEN RESIDENT CERTIFICATE (ARC)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Ⅰ. First-time Application of Foreign Students and Overseas Chinese Students:      First-time applicants please enter the application page from here.</vt:lpstr>
      <vt:lpstr>PowerPoint 簡報</vt:lpstr>
      <vt:lpstr>PowerPoint 簡報</vt:lpstr>
      <vt:lpstr>Ⅱ. Extension Application (including Change of ARC information):  For renewal of ARC, please go to the application page from here.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application for residence permit</dc:title>
  <dc:creator>guest-user</dc:creator>
  <cp:lastModifiedBy>guest-user</cp:lastModifiedBy>
  <cp:revision>29</cp:revision>
  <dcterms:created xsi:type="dcterms:W3CDTF">2020-03-18T05:19:51Z</dcterms:created>
  <dcterms:modified xsi:type="dcterms:W3CDTF">2020-03-24T03:24:19Z</dcterms:modified>
</cp:coreProperties>
</file>