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3" r:id="rId1"/>
  </p:sldMasterIdLst>
  <p:notesMasterIdLst>
    <p:notesMasterId r:id="rId40"/>
  </p:notesMasterIdLst>
  <p:sldIdLst>
    <p:sldId id="256" r:id="rId2"/>
    <p:sldId id="298" r:id="rId3"/>
    <p:sldId id="313" r:id="rId4"/>
    <p:sldId id="319" r:id="rId5"/>
    <p:sldId id="279" r:id="rId6"/>
    <p:sldId id="284" r:id="rId7"/>
    <p:sldId id="272" r:id="rId8"/>
    <p:sldId id="263" r:id="rId9"/>
    <p:sldId id="311" r:id="rId10"/>
    <p:sldId id="312" r:id="rId11"/>
    <p:sldId id="322" r:id="rId12"/>
    <p:sldId id="285" r:id="rId13"/>
    <p:sldId id="289" r:id="rId14"/>
    <p:sldId id="310" r:id="rId15"/>
    <p:sldId id="320" r:id="rId16"/>
    <p:sldId id="323" r:id="rId17"/>
    <p:sldId id="260" r:id="rId18"/>
    <p:sldId id="264" r:id="rId19"/>
    <p:sldId id="262" r:id="rId20"/>
    <p:sldId id="276" r:id="rId21"/>
    <p:sldId id="321" r:id="rId22"/>
    <p:sldId id="324" r:id="rId23"/>
    <p:sldId id="292" r:id="rId24"/>
    <p:sldId id="286" r:id="rId25"/>
    <p:sldId id="290" r:id="rId26"/>
    <p:sldId id="273" r:id="rId27"/>
    <p:sldId id="309" r:id="rId28"/>
    <p:sldId id="270" r:id="rId29"/>
    <p:sldId id="288" r:id="rId30"/>
    <p:sldId id="280" r:id="rId31"/>
    <p:sldId id="267" r:id="rId32"/>
    <p:sldId id="275" r:id="rId33"/>
    <p:sldId id="314" r:id="rId34"/>
    <p:sldId id="315" r:id="rId35"/>
    <p:sldId id="316" r:id="rId36"/>
    <p:sldId id="317" r:id="rId37"/>
    <p:sldId id="318" r:id="rId38"/>
    <p:sldId id="325" r:id="rId3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 varScale="1">
        <p:scale>
          <a:sx n="65" d="100"/>
          <a:sy n="65" d="100"/>
        </p:scale>
        <p:origin x="1025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A0FAA2-95F3-4A00-B4B4-C20A1A8ED599}" type="datetimeFigureOut">
              <a:rPr lang="zh-TW" altLang="en-US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FF9B6C-5C72-4C1E-9DC2-750C688A4A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693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57297C-A1B6-4C6F-812E-7D0A0466046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3233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5083E-854C-4410-8050-4197635CC429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0805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21054E-1FC4-4C52-8D15-48D9DA263811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60844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0F3B9-3D21-4DB5-BA5D-BFB10752F0B8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06168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C0BEE-591A-49C7-9533-3AF1EDA2B332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162951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D25F43-B826-4845-A630-06D70584CF8C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28535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CF4BC-65D5-4F30-904C-BEF7F167235B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93196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45FBD-C74E-4015-A9F1-650453734FCA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8722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F9B6C-5C72-4C1E-9DC2-750C688A4A8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16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F9B6C-5C72-4C1E-9DC2-750C688A4A8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31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33736-9B25-4F1F-B0A9-9ED25C7D749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62611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33736-9B25-4F1F-B0A9-9ED25C7D749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07319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33736-9B25-4F1F-B0A9-9ED25C7D749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04177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33736-9B25-4F1F-B0A9-9ED25C7D749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5551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33736-9B25-4F1F-B0A9-9ED25C7D749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TW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2759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60BF468-C4AB-41E3-B13D-0ECCE3590100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1880A7F-0C5A-4A64-AEF1-B3BEF2E1707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860F0-1834-4C9D-B83F-D715AE1D6306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8A735-68DB-439A-8997-B9BD6EAF2AC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7BD65-88C5-4B7B-876A-9D6FFA97DE23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6FFD9-5FAB-4380-83C7-EE317869A49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5C572-476A-47FA-AFE5-5E5BE62EA0ED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FE7B-4FDF-4F5B-95EA-D60F73B286B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EE41A-670C-4009-8212-4E7BF492D5B0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93963-5CB5-4C4B-9382-A9DBA7E0B07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CC567-6A0F-45A5-9CF7-92C1514C7FB5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8BAFA-F5D9-4690-BE0F-1F052C6EE6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6310C-E9C6-4F63-9B91-7FC946B06B80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FB276-5A90-4B55-9CF2-C721176870C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87D0A-C2E7-4819-9B16-86BABDA7584D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2C974-721C-4F2D-869B-5296825E798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ABED3-C5D4-4386-AF9F-033ACF09B2D0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0C7BA-F548-479F-9084-BCE09A116CF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DC26E-E4E1-47FA-8BD1-BD0621CE9518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DD8A-D3A8-4F03-8B38-5D27354563D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275BB-A62C-43B9-8D76-E2F53F68700F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CA7E3-323D-4031-A265-04105504DEC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59EE41A-670C-4009-8212-4E7BF492D5B0}" type="datetimeFigureOut">
              <a:rPr lang="zh-TW" altLang="en-US" smtClean="0"/>
              <a:pPr>
                <a:defRPr/>
              </a:pPr>
              <a:t>2021/7/2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F693963-5CB5-4C4B-9382-A9DBA7E0B07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ia.ndhu.edu.tw/wp-content/uploads/2019/12/%E5%87%BA%E5%9C%8B%E6%89%8B%E7%BA%8C%E5%96%AE-1.do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027.ndhu.edu.tw/files/87-1114-2951.php?Lang=zh-t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a.ndhu.edu.tw/files/11-1114-8503.php?Lang=zh-t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oia.ndhu.edu.tw/ndhu-student/outbound-exchange/exchange-regulation-applicatio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84376" cy="19442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國立東華大學</a:t>
            </a: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2021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年秋季</a:t>
            </a:r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交換生行前會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3309803" cy="828581"/>
          </a:xfrm>
        </p:spPr>
        <p:txBody>
          <a:bodyPr>
            <a:normAutofit lnSpcReduction="10000"/>
          </a:bodyPr>
          <a:lstStyle/>
          <a:p>
            <a:pPr marR="0" eaLnBrk="1" hangingPunct="1"/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國際處</a:t>
            </a:r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R="0" eaLnBrk="1" hangingPunct="1"/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</a:rPr>
              <a:t>2021/07/02</a:t>
            </a:r>
          </a:p>
          <a:p>
            <a:pPr marR="0"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9778" y="908720"/>
            <a:ext cx="702474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00B050"/>
                </a:solidFill>
              </a:rPr>
              <a:t>保險</a:t>
            </a:r>
            <a:endParaRPr lang="zh-TW" altLang="en-US" sz="4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8673" name="內容版面配置區 1"/>
          <p:cNvSpPr>
            <a:spLocks noGrp="1"/>
          </p:cNvSpPr>
          <p:nvPr>
            <p:ph idx="1"/>
          </p:nvPr>
        </p:nvSpPr>
        <p:spPr>
          <a:xfrm>
            <a:off x="775762" y="2420888"/>
            <a:ext cx="7612662" cy="3744416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東華的學生</a:t>
            </a:r>
            <a:r>
              <a:rPr lang="zh-TW" altLang="en-US" sz="2800" dirty="0"/>
              <a:t>平安保險外，</a:t>
            </a:r>
            <a:r>
              <a:rPr lang="zh-TW" altLang="en-US" sz="2800" dirty="0" smtClean="0"/>
              <a:t>出國</a:t>
            </a:r>
            <a:r>
              <a:rPr lang="zh-TW" altLang="en-US" sz="2800" dirty="0"/>
              <a:t>前</a:t>
            </a:r>
            <a:r>
              <a:rPr lang="zh-TW" altLang="en-US" sz="2800" dirty="0">
                <a:solidFill>
                  <a:srgbClr val="FF0000"/>
                </a:solidFill>
              </a:rPr>
              <a:t>自行另購買足額之保險</a:t>
            </a:r>
            <a:r>
              <a:rPr lang="en-US" altLang="zh-TW" sz="2800" dirty="0"/>
              <a:t>(</a:t>
            </a:r>
            <a:r>
              <a:rPr lang="zh-TW" altLang="en-US" sz="2800" dirty="0"/>
              <a:t>含醫療、意外、</a:t>
            </a:r>
            <a:r>
              <a:rPr lang="zh-TW" altLang="en-US" sz="2800" dirty="0">
                <a:solidFill>
                  <a:srgbClr val="0070C0"/>
                </a:solidFill>
              </a:rPr>
              <a:t>海外急難救助</a:t>
            </a:r>
            <a:r>
              <a:rPr lang="zh-TW" altLang="en-US" sz="2800" dirty="0"/>
              <a:t>等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，若姊妹校有規定額度，請遵循他們的規定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若</a:t>
            </a:r>
            <a:r>
              <a:rPr lang="zh-TW" altLang="en-US" sz="2800" dirty="0"/>
              <a:t>交換學校另提供保險，則同學可選擇抵達當地後再</a:t>
            </a:r>
            <a:r>
              <a:rPr lang="zh-TW" altLang="en-US" sz="2800" dirty="0" smtClean="0"/>
              <a:t>購買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但購買後請將出國手續單所需</a:t>
            </a:r>
            <a:r>
              <a:rPr lang="zh-TW" altLang="zh-TW" sz="2800" dirty="0" smtClean="0"/>
              <a:t>保險證明</a:t>
            </a:r>
            <a:r>
              <a:rPr lang="zh-TW" altLang="en-US" sz="2800" dirty="0" smtClean="0"/>
              <a:t>補繳國際處</a:t>
            </a:r>
            <a:r>
              <a:rPr lang="en-US" altLang="zh-TW" sz="2800" dirty="0" smtClean="0"/>
              <a:t>)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9778" y="908720"/>
            <a:ext cx="702474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00B050"/>
                </a:solidFill>
              </a:rPr>
              <a:t>東華學生保險核保</a:t>
            </a:r>
            <a:endParaRPr lang="zh-TW" altLang="en-US" sz="4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8673" name="內容版面配置區 1"/>
          <p:cNvSpPr>
            <a:spLocks noGrp="1"/>
          </p:cNvSpPr>
          <p:nvPr>
            <p:ph idx="1"/>
          </p:nvPr>
        </p:nvSpPr>
        <p:spPr>
          <a:xfrm>
            <a:off x="775762" y="2348880"/>
            <a:ext cx="7612662" cy="381642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額度：　門診總計最高 </a:t>
            </a:r>
            <a:r>
              <a:rPr lang="en-US" altLang="zh-TW" sz="2800" dirty="0" smtClean="0"/>
              <a:t>5000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NTD</a:t>
            </a:r>
          </a:p>
          <a:p>
            <a:pPr marL="6858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           住院一日        </a:t>
            </a:r>
            <a:r>
              <a:rPr lang="en-US" altLang="zh-TW" sz="2800" dirty="0" smtClean="0"/>
              <a:t>1000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NTD</a:t>
            </a:r>
          </a:p>
          <a:p>
            <a:endParaRPr lang="en-US" altLang="zh-TW" sz="600" dirty="0" smtClean="0"/>
          </a:p>
          <a:p>
            <a:r>
              <a:rPr lang="zh-TW" altLang="en-US" sz="2800" dirty="0" smtClean="0"/>
              <a:t>申請流程：</a:t>
            </a:r>
            <a:endParaRPr lang="en-US" altLang="zh-TW" sz="2800" dirty="0" smtClean="0"/>
          </a:p>
          <a:p>
            <a:pPr marL="582930" indent="-514350">
              <a:buAutoNum type="arabicPeriod"/>
            </a:pPr>
            <a:r>
              <a:rPr lang="zh-TW" altLang="en-US" sz="2800" dirty="0" smtClean="0"/>
              <a:t>英文收據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診斷書到台灣健保</a:t>
            </a:r>
            <a:r>
              <a:rPr lang="zh-TW" altLang="en-US" sz="2800" dirty="0" smtClean="0"/>
              <a:t>局審核</a:t>
            </a:r>
            <a:endParaRPr lang="en-US" altLang="zh-TW" sz="2800" dirty="0" smtClean="0"/>
          </a:p>
          <a:p>
            <a:pPr marL="582930" indent="-514350"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 </a:t>
            </a:r>
            <a:r>
              <a:rPr lang="zh-TW" altLang="en-US" sz="2800" dirty="0" smtClean="0"/>
              <a:t>英文</a:t>
            </a:r>
            <a:r>
              <a:rPr lang="zh-TW" altLang="en-US" sz="2800" dirty="0"/>
              <a:t>收據</a:t>
            </a:r>
            <a:r>
              <a:rPr lang="en-US" altLang="zh-TW" sz="2800" dirty="0"/>
              <a:t>+</a:t>
            </a:r>
            <a:r>
              <a:rPr lang="zh-TW" altLang="en-US" sz="2800" dirty="0" smtClean="0"/>
              <a:t>診斷書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健保局審核資料</a:t>
            </a:r>
            <a:r>
              <a:rPr lang="zh-TW" altLang="en-US" sz="2800" dirty="0" smtClean="0"/>
              <a:t>向保險公司申請</a:t>
            </a:r>
            <a:endParaRPr lang="en-US" altLang="zh-TW" sz="2800" dirty="0" smtClean="0"/>
          </a:p>
          <a:p>
            <a:endParaRPr lang="en-US" altLang="zh-TW" sz="600" dirty="0" smtClean="0"/>
          </a:p>
          <a:p>
            <a:r>
              <a:rPr lang="zh-TW" altLang="en-US" sz="2800" dirty="0" smtClean="0"/>
              <a:t>一定要另外購買保險</a:t>
            </a:r>
            <a:r>
              <a:rPr lang="en-US" altLang="zh-TW" sz="28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95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363942" y="620688"/>
            <a:ext cx="2776272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B050"/>
                </a:solidFill>
              </a:rPr>
              <a:t>出國時間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988840"/>
            <a:ext cx="7920938" cy="4464496"/>
          </a:xfrm>
        </p:spPr>
        <p:txBody>
          <a:bodyPr>
            <a:normAutofit/>
          </a:bodyPr>
          <a:lstStyle/>
          <a:p>
            <a:pPr marL="623888" indent="-514350" eaLnBrk="1" hangingPunct="1"/>
            <a:r>
              <a:rPr lang="zh-TW" altLang="en-US" sz="2800" dirty="0" smtClean="0">
                <a:solidFill>
                  <a:srgbClr val="0070C0"/>
                </a:solidFill>
              </a:rPr>
              <a:t>同一學校交換生建議搭同一航班</a:t>
            </a:r>
            <a:r>
              <a:rPr lang="zh-TW" altLang="en-US" sz="2800" dirty="0" smtClean="0">
                <a:solidFill>
                  <a:schemeClr val="tx1"/>
                </a:solidFill>
              </a:rPr>
              <a:t>，於</a:t>
            </a:r>
            <a:r>
              <a:rPr lang="zh-TW" altLang="en-US" sz="2800" dirty="0" smtClean="0">
                <a:solidFill>
                  <a:srgbClr val="FF0000"/>
                </a:solidFill>
              </a:rPr>
              <a:t>指定日期</a:t>
            </a:r>
            <a:r>
              <a:rPr lang="zh-TW" altLang="en-US" sz="2800" dirty="0" smtClean="0">
                <a:solidFill>
                  <a:schemeClr val="tx1"/>
                </a:solidFill>
              </a:rPr>
              <a:t>抵達，互相協助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623888" indent="-514350" eaLnBrk="1" hangingPunct="1"/>
            <a:endParaRPr lang="en-US" altLang="zh-TW" sz="600" dirty="0" smtClean="0">
              <a:solidFill>
                <a:schemeClr val="tx1"/>
              </a:solidFill>
            </a:endParaRPr>
          </a:p>
          <a:p>
            <a:pPr marL="623888" indent="-514350" eaLnBrk="1" hangingPunct="1"/>
            <a:r>
              <a:rPr lang="zh-TW" altLang="en-US" sz="2800" dirty="0" smtClean="0">
                <a:solidFill>
                  <a:schemeClr val="tx1"/>
                </a:solidFill>
              </a:rPr>
              <a:t>確認交換學校收到你的</a:t>
            </a:r>
            <a:r>
              <a:rPr lang="zh-TW" altLang="en-US" sz="2800" dirty="0" smtClean="0">
                <a:solidFill>
                  <a:srgbClr val="0070C0"/>
                </a:solidFill>
              </a:rPr>
              <a:t>電子機票</a:t>
            </a:r>
            <a:r>
              <a:rPr lang="en-US" altLang="zh-TW" sz="2800" dirty="0" smtClean="0">
                <a:solidFill>
                  <a:srgbClr val="0070C0"/>
                </a:solidFill>
              </a:rPr>
              <a:t>/</a:t>
            </a:r>
            <a:r>
              <a:rPr lang="zh-TW" altLang="en-US" sz="2800" dirty="0" smtClean="0">
                <a:solidFill>
                  <a:srgbClr val="0070C0"/>
                </a:solidFill>
              </a:rPr>
              <a:t>班機資訊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623888" indent="-514350" eaLnBrk="1" hangingPunct="1"/>
            <a:endParaRPr lang="en-US" altLang="zh-TW" sz="600" dirty="0" smtClean="0">
              <a:solidFill>
                <a:srgbClr val="0070C0"/>
              </a:solidFill>
            </a:endParaRPr>
          </a:p>
          <a:p>
            <a:pPr marL="623888" indent="-514350" eaLnBrk="1" hangingPunct="1"/>
            <a:r>
              <a:rPr lang="zh-TW" altLang="en-US" sz="2800" dirty="0" smtClean="0"/>
              <a:t>如會</a:t>
            </a:r>
            <a:r>
              <a:rPr lang="zh-TW" altLang="en-US" sz="2800" dirty="0" smtClean="0">
                <a:solidFill>
                  <a:srgbClr val="0070C0"/>
                </a:solidFill>
              </a:rPr>
              <a:t>延誤</a:t>
            </a:r>
            <a:r>
              <a:rPr lang="zh-TW" altLang="en-US" sz="2800" dirty="0" smtClean="0"/>
              <a:t>報到，請一定要事先或即時通知姊妹校，否則有可能造成姊妹校與本校的擔憂，並有</a:t>
            </a:r>
            <a:r>
              <a:rPr lang="zh-TW" altLang="en-US" sz="2800" dirty="0" smtClean="0">
                <a:solidFill>
                  <a:srgbClr val="FF0000"/>
                </a:solidFill>
              </a:rPr>
              <a:t>被取消交換資格</a:t>
            </a:r>
            <a:r>
              <a:rPr lang="zh-TW" altLang="en-US" sz="2800" dirty="0" smtClean="0">
                <a:solidFill>
                  <a:schemeClr val="tx1"/>
                </a:solidFill>
              </a:rPr>
              <a:t>的風險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623888" indent="-514350" eaLnBrk="1" hangingPunct="1"/>
            <a:endParaRPr lang="en-US" altLang="zh-TW" sz="600" dirty="0"/>
          </a:p>
          <a:p>
            <a:pPr marL="623888" indent="-514350" eaLnBrk="1" hangingPunct="1"/>
            <a:r>
              <a:rPr lang="zh-TW" altLang="en-US" sz="2800" dirty="0" smtClean="0">
                <a:solidFill>
                  <a:srgbClr val="0070C0"/>
                </a:solidFill>
              </a:rPr>
              <a:t>做好對方沒有接機、志工的事前準備 </a:t>
            </a:r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</a:rPr>
              <a:t>交通路線與工具、時間規劃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  <a:endParaRPr lang="zh-TW" altLang="en-US" sz="2800" dirty="0">
              <a:solidFill>
                <a:schemeClr val="tx1"/>
              </a:solidFill>
            </a:endParaRPr>
          </a:p>
          <a:p>
            <a:pPr marL="109537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3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50"/>
                </a:solidFill>
              </a:rPr>
              <a:t>出國注意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機票的英文拼音要和護照</a:t>
            </a:r>
            <a:r>
              <a:rPr lang="zh-TW" altLang="en-US" sz="2800" dirty="0" smtClean="0">
                <a:solidFill>
                  <a:srgbClr val="FF0000"/>
                </a:solidFill>
              </a:rPr>
              <a:t>一模一樣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endParaRPr lang="en-US" altLang="zh-TW" sz="2800" dirty="0" smtClean="0">
              <a:solidFill>
                <a:srgbClr val="0070C0"/>
              </a:solidFill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</a:rPr>
              <a:t>證件都先影印一份與正本分開放</a:t>
            </a: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護照、台胞證、簽證、錄取通知</a:t>
            </a:r>
            <a:r>
              <a:rPr lang="en-US" altLang="zh-TW" sz="2800" dirty="0" smtClean="0">
                <a:solidFill>
                  <a:srgbClr val="0070C0"/>
                </a:solidFill>
              </a:rPr>
              <a:t>…)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rgbClr val="00B050"/>
                </a:solidFill>
                <a:cs typeface="+mj-cs"/>
              </a:rPr>
              <a:t>出國手續單</a:t>
            </a:r>
            <a:endParaRPr lang="zh-TW" altLang="en-US" sz="44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8673" name="內容版面配置區 1"/>
          <p:cNvSpPr>
            <a:spLocks noGrp="1"/>
          </p:cNvSpPr>
          <p:nvPr>
            <p:ph idx="1"/>
          </p:nvPr>
        </p:nvSpPr>
        <p:spPr>
          <a:xfrm>
            <a:off x="755576" y="2132856"/>
            <a:ext cx="7776864" cy="4176464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dirty="0" smtClean="0"/>
              <a:t>出國</a:t>
            </a:r>
            <a:r>
              <a:rPr lang="zh-TW" altLang="zh-TW" sz="2800" dirty="0" smtClean="0">
                <a:solidFill>
                  <a:srgbClr val="0070C0"/>
                </a:solidFill>
              </a:rPr>
              <a:t>二週</a:t>
            </a:r>
            <a:r>
              <a:rPr lang="zh-TW" altLang="en-US" sz="2800" dirty="0" smtClean="0">
                <a:solidFill>
                  <a:srgbClr val="0070C0"/>
                </a:solidFill>
              </a:rPr>
              <a:t>前</a:t>
            </a:r>
            <a:r>
              <a:rPr lang="zh-TW" altLang="zh-TW" sz="2800" dirty="0" smtClean="0"/>
              <a:t>辦</a:t>
            </a:r>
            <a:r>
              <a:rPr lang="zh-TW" altLang="en-US" sz="2800" dirty="0" smtClean="0"/>
              <a:t>好，現在就可以開始辦理</a:t>
            </a:r>
            <a:endParaRPr lang="en-US" altLang="zh-TW" sz="2800" dirty="0" smtClean="0"/>
          </a:p>
          <a:p>
            <a:pPr eaLnBrk="1" hangingPunct="1"/>
            <a:endParaRPr lang="en-US" altLang="zh-TW" sz="600" dirty="0" smtClean="0"/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國際處官網</a:t>
            </a:r>
            <a:r>
              <a:rPr lang="en-US" altLang="zh-TW" sz="2800" dirty="0" smtClean="0">
                <a:solidFill>
                  <a:schemeClr val="tx1"/>
                </a:solidFill>
              </a:rPr>
              <a:t>-&gt;</a:t>
            </a:r>
            <a:r>
              <a:rPr lang="zh-TW" altLang="en-US" sz="2800" dirty="0" smtClean="0">
                <a:solidFill>
                  <a:schemeClr val="tx1"/>
                </a:solidFill>
              </a:rPr>
              <a:t>本地生</a:t>
            </a:r>
            <a:r>
              <a:rPr lang="en-US" altLang="zh-TW" sz="2800" dirty="0" smtClean="0">
                <a:solidFill>
                  <a:schemeClr val="tx1"/>
                </a:solidFill>
              </a:rPr>
              <a:t>-&gt;</a:t>
            </a:r>
            <a:r>
              <a:rPr lang="zh-TW" altLang="en-US" sz="2800" dirty="0" smtClean="0">
                <a:solidFill>
                  <a:schemeClr val="tx1"/>
                </a:solidFill>
              </a:rPr>
              <a:t>出國交換</a:t>
            </a:r>
            <a:r>
              <a:rPr lang="en-US" altLang="zh-TW" sz="2800" dirty="0" smtClean="0">
                <a:solidFill>
                  <a:schemeClr val="tx1"/>
                </a:solidFill>
              </a:rPr>
              <a:t>-&gt;</a:t>
            </a:r>
            <a:r>
              <a:rPr lang="zh-TW" altLang="en-US" sz="2800" dirty="0" smtClean="0">
                <a:solidFill>
                  <a:schemeClr val="tx1"/>
                </a:solidFill>
              </a:rPr>
              <a:t>簡章</a:t>
            </a:r>
            <a:r>
              <a:rPr lang="zh-TW" altLang="en-US" sz="2800" dirty="0">
                <a:solidFill>
                  <a:schemeClr val="tx1"/>
                </a:solidFill>
              </a:rPr>
              <a:t>與</a:t>
            </a:r>
            <a:r>
              <a:rPr lang="zh-TW" altLang="en-US" sz="2800" dirty="0" smtClean="0">
                <a:solidFill>
                  <a:schemeClr val="tx1"/>
                </a:solidFill>
              </a:rPr>
              <a:t>表單</a:t>
            </a:r>
            <a:r>
              <a:rPr lang="en-US" altLang="zh-TW" sz="2800" dirty="0" smtClean="0">
                <a:solidFill>
                  <a:schemeClr val="tx1"/>
                </a:solidFill>
              </a:rPr>
              <a:t>-&gt;</a:t>
            </a:r>
            <a:r>
              <a:rPr lang="zh-TW" altLang="en-US" sz="2800" dirty="0" smtClean="0">
                <a:solidFill>
                  <a:srgbClr val="FF0000"/>
                </a:solidFill>
                <a:hlinkClick r:id="rId3"/>
              </a:rPr>
              <a:t>出國</a:t>
            </a:r>
            <a:r>
              <a:rPr lang="zh-TW" altLang="en-US" sz="2800" dirty="0">
                <a:solidFill>
                  <a:srgbClr val="FF0000"/>
                </a:solidFill>
                <a:hlinkClick r:id="rId3"/>
              </a:rPr>
              <a:t>手續</a:t>
            </a:r>
            <a:r>
              <a:rPr lang="zh-TW" altLang="en-US" sz="2800" dirty="0" smtClean="0">
                <a:solidFill>
                  <a:srgbClr val="FF0000"/>
                </a:solidFill>
                <a:hlinkClick r:id="rId3"/>
              </a:rPr>
              <a:t>單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endParaRPr lang="en-US" altLang="zh-TW" sz="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sz="2800" dirty="0" smtClean="0">
                <a:solidFill>
                  <a:srgbClr val="0070C0"/>
                </a:solidFill>
              </a:rPr>
              <a:t>蓋章順序</a:t>
            </a:r>
            <a:r>
              <a:rPr lang="en-US" altLang="zh-TW" sz="2800" dirty="0" smtClean="0">
                <a:solidFill>
                  <a:srgbClr val="0070C0"/>
                </a:solidFill>
              </a:rPr>
              <a:t>:</a:t>
            </a:r>
            <a:r>
              <a:rPr lang="zh-TW" altLang="en-US" sz="2800" dirty="0">
                <a:solidFill>
                  <a:srgbClr val="0070C0"/>
                </a:solidFill>
              </a:rPr>
              <a:t> </a:t>
            </a:r>
            <a:r>
              <a:rPr lang="zh-TW" altLang="en-US" sz="2800" dirty="0" smtClean="0">
                <a:solidFill>
                  <a:srgbClr val="0070C0"/>
                </a:solidFill>
              </a:rPr>
              <a:t>系所助理</a:t>
            </a:r>
            <a:r>
              <a:rPr lang="en-US" altLang="zh-TW" sz="2800" dirty="0" smtClean="0">
                <a:solidFill>
                  <a:srgbClr val="0070C0"/>
                </a:solidFill>
              </a:rPr>
              <a:t>&gt;</a:t>
            </a:r>
            <a:r>
              <a:rPr lang="zh-TW" altLang="en-US" sz="2800" dirty="0" smtClean="0">
                <a:solidFill>
                  <a:srgbClr val="0070C0"/>
                </a:solidFill>
              </a:rPr>
              <a:t>導師</a:t>
            </a: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可簽名</a:t>
            </a:r>
            <a:r>
              <a:rPr lang="en-US" altLang="zh-TW" sz="2800" dirty="0" smtClean="0">
                <a:solidFill>
                  <a:srgbClr val="0070C0"/>
                </a:solidFill>
              </a:rPr>
              <a:t>)&gt;</a:t>
            </a:r>
            <a:r>
              <a:rPr lang="zh-TW" altLang="en-US" sz="2800" dirty="0" smtClean="0">
                <a:solidFill>
                  <a:srgbClr val="0070C0"/>
                </a:solidFill>
              </a:rPr>
              <a:t>生輔組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zh-TW" sz="600" dirty="0" smtClean="0">
              <a:solidFill>
                <a:srgbClr val="0070C0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蓋完</a:t>
            </a:r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章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後與其他資料一起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上傳</a:t>
            </a:r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不須交紙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本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電子</a:t>
            </a:r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機票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、保險證明、註冊繳費單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10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出國手續單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230" b="1543"/>
          <a:stretch/>
        </p:blipFill>
        <p:spPr>
          <a:xfrm>
            <a:off x="428810" y="1052736"/>
            <a:ext cx="8319654" cy="56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6762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出國手續單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945"/>
            <a:ext cx="9144000" cy="461020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52320" y="2315652"/>
            <a:ext cx="1512168" cy="393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職章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52320" y="3467780"/>
            <a:ext cx="1512168" cy="393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職章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52320" y="2819708"/>
            <a:ext cx="1512168" cy="393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職章或簽名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098494" y="231565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注意暑假暑休日期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通常週五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，系所端請同系同學詢問助理可否遠端辦理</a:t>
            </a:r>
            <a:r>
              <a:rPr lang="en-US" altLang="zh-TW" dirty="0" smtClean="0">
                <a:solidFill>
                  <a:srgbClr val="FF0000"/>
                </a:solidFill>
              </a:rPr>
              <a:t>(ex.</a:t>
            </a:r>
            <a:r>
              <a:rPr lang="zh-TW" altLang="en-US" dirty="0" smtClean="0">
                <a:solidFill>
                  <a:srgbClr val="FF0000"/>
                </a:solidFill>
              </a:rPr>
              <a:t>蓋章後給同學電子檔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43492" y="908720"/>
            <a:ext cx="7024744" cy="10081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rgbClr val="00B050"/>
                </a:solidFill>
                <a:cs typeface="+mj-cs"/>
              </a:rPr>
              <a:t>役男</a:t>
            </a:r>
            <a:endParaRPr lang="zh-TW" altLang="en-US" sz="44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2529" name="內容版面配置區 1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36724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 smtClean="0"/>
              <a:t>確定錄取後，國際處會幫各位申請出境許可，</a:t>
            </a:r>
            <a:r>
              <a:rPr lang="zh-TW" altLang="en-US" sz="2800" dirty="0" smtClean="0">
                <a:solidFill>
                  <a:srgbClr val="0070C0"/>
                </a:solidFill>
              </a:rPr>
              <a:t>出返國時間不得</a:t>
            </a:r>
            <a:r>
              <a:rPr lang="zh-TW" altLang="en-US" sz="2800" dirty="0">
                <a:solidFill>
                  <a:srgbClr val="0070C0"/>
                </a:solidFill>
              </a:rPr>
              <a:t>超過民政處核准</a:t>
            </a:r>
            <a:r>
              <a:rPr lang="zh-TW" altLang="en-US" sz="2800" dirty="0" smtClean="0">
                <a:solidFill>
                  <a:srgbClr val="0070C0"/>
                </a:solidFill>
              </a:rPr>
              <a:t>期間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endParaRPr lang="en-US" altLang="zh-TW" sz="2800" dirty="0" smtClean="0"/>
          </a:p>
          <a:p>
            <a:pPr>
              <a:spcBef>
                <a:spcPts val="1200"/>
              </a:spcBef>
            </a:pPr>
            <a:r>
              <a:rPr lang="zh-TW" altLang="en-US" sz="2800" dirty="0" smtClean="0"/>
              <a:t>國際處將發文至花蓮縣政府申請許可，</a:t>
            </a:r>
            <a:r>
              <a:rPr lang="zh-TW" altLang="en-US" sz="2800" dirty="0" smtClean="0">
                <a:solidFill>
                  <a:srgbClr val="0070C0"/>
                </a:solidFill>
              </a:rPr>
              <a:t>核准公文會寄至各役男戶籍地址</a:t>
            </a:r>
            <a:r>
              <a:rPr lang="zh-TW" altLang="en-US" sz="2800" dirty="0" smtClean="0">
                <a:solidFill>
                  <a:schemeClr val="tx1"/>
                </a:solidFill>
              </a:rPr>
              <a:t>，</a:t>
            </a:r>
            <a:r>
              <a:rPr lang="zh-TW" altLang="en-US" sz="2800" dirty="0" smtClean="0"/>
              <a:t>收到核准公文後，請攜帶</a:t>
            </a:r>
            <a:r>
              <a:rPr lang="zh-TW" altLang="en-US" sz="2800" dirty="0" smtClean="0">
                <a:solidFill>
                  <a:srgbClr val="0070C0"/>
                </a:solidFill>
              </a:rPr>
              <a:t>公文、護照</a:t>
            </a:r>
            <a:r>
              <a:rPr lang="zh-TW" altLang="en-US" sz="2800" dirty="0" smtClean="0"/>
              <a:t>至鄉鎮市區公所蓋出境核准章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09809" y="332656"/>
            <a:ext cx="408843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00B050"/>
                </a:solidFill>
                <a:cs typeface="+mj-cs"/>
              </a:rPr>
              <a:t>交換期間選課</a:t>
            </a:r>
            <a:r>
              <a:rPr lang="en-US" altLang="zh-TW" sz="4000" b="1" dirty="0" smtClean="0">
                <a:solidFill>
                  <a:srgbClr val="00B050"/>
                </a:solidFill>
                <a:cs typeface="+mj-cs"/>
              </a:rPr>
              <a:t>(</a:t>
            </a:r>
            <a:r>
              <a:rPr lang="zh-TW" altLang="en-US" sz="4000" b="1" dirty="0" smtClean="0">
                <a:solidFill>
                  <a:srgbClr val="00B050"/>
                </a:solidFill>
                <a:cs typeface="+mj-cs"/>
              </a:rPr>
              <a:t>重要</a:t>
            </a:r>
            <a:r>
              <a:rPr lang="en-US" altLang="zh-TW" sz="4000" b="1" dirty="0" smtClean="0">
                <a:solidFill>
                  <a:srgbClr val="00B050"/>
                </a:solidFill>
                <a:cs typeface="+mj-cs"/>
              </a:rPr>
              <a:t>)</a:t>
            </a:r>
            <a:endParaRPr lang="zh-TW" altLang="en-US" sz="4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30721" name="內容版面配置區 1"/>
          <p:cNvSpPr>
            <a:spLocks noGrp="1"/>
          </p:cNvSpPr>
          <p:nvPr>
            <p:ph idx="1"/>
          </p:nvPr>
        </p:nvSpPr>
        <p:spPr>
          <a:xfrm>
            <a:off x="611560" y="1556792"/>
            <a:ext cx="7884934" cy="504056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dirty="0" smtClean="0"/>
              <a:t>在國外每學期修至少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門課</a:t>
            </a:r>
            <a:r>
              <a:rPr lang="zh-TW" altLang="en-US" sz="2800" dirty="0" smtClean="0">
                <a:solidFill>
                  <a:srgbClr val="FF0000"/>
                </a:solidFill>
              </a:rPr>
              <a:t>程且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成績及格</a:t>
            </a:r>
            <a:r>
              <a:rPr lang="zh-TW" altLang="en-US" sz="2800" dirty="0" smtClean="0"/>
              <a:t>，其中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門課程為專業課程，但不限科系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>
                <a:solidFill>
                  <a:schemeClr val="tx1"/>
                </a:solidFill>
              </a:rPr>
              <a:t>若交換學校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有更嚴格修課規定</a:t>
            </a:r>
            <a:r>
              <a:rPr lang="zh-TW" altLang="en-US" sz="2800" dirty="0" smtClean="0">
                <a:solidFill>
                  <a:schemeClr val="tx1"/>
                </a:solidFill>
              </a:rPr>
              <a:t>，從嚴遵守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rgbClr val="0070C0"/>
                </a:solidFill>
              </a:rPr>
              <a:t>若</a:t>
            </a:r>
            <a:r>
              <a:rPr lang="zh-TW" altLang="en-US" sz="2800" dirty="0" smtClean="0">
                <a:solidFill>
                  <a:srgbClr val="0070C0"/>
                </a:solidFill>
              </a:rPr>
              <a:t>違反以上，可能</a:t>
            </a:r>
            <a:r>
              <a:rPr lang="zh-TW" altLang="en-US" sz="2800" dirty="0">
                <a:solidFill>
                  <a:srgbClr val="0070C0"/>
                </a:solidFill>
              </a:rPr>
              <a:t>導致</a:t>
            </a:r>
            <a:r>
              <a:rPr lang="zh-TW" altLang="en-US" sz="2800" b="1" dirty="0">
                <a:solidFill>
                  <a:srgbClr val="0070C0"/>
                </a:solidFill>
              </a:rPr>
              <a:t>交換學校未來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不再接收東華交換學生，</a:t>
            </a:r>
            <a:r>
              <a:rPr lang="zh-TW" altLang="en-US" sz="2800" dirty="0" smtClean="0">
                <a:solidFill>
                  <a:srgbClr val="0070C0"/>
                </a:solidFill>
              </a:rPr>
              <a:t>東華也會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註銷獎學金資格</a:t>
            </a:r>
            <a:r>
              <a:rPr lang="zh-TW" altLang="en-US" sz="2800" dirty="0" smtClean="0">
                <a:solidFill>
                  <a:srgbClr val="0070C0"/>
                </a:solidFill>
              </a:rPr>
              <a:t>並</a:t>
            </a:r>
            <a:r>
              <a:rPr lang="zh-TW" altLang="en-US" sz="2800" dirty="0" smtClean="0">
                <a:solidFill>
                  <a:srgbClr val="0070C0"/>
                </a:solidFill>
              </a:rPr>
              <a:t>要求全額退還</a:t>
            </a:r>
            <a:r>
              <a:rPr lang="zh-TW" altLang="en-US" sz="2800" dirty="0" smtClean="0">
                <a:solidFill>
                  <a:srgbClr val="0070C0"/>
                </a:solidFill>
              </a:rPr>
              <a:t>獎學金</a:t>
            </a:r>
            <a:endParaRPr lang="en-US" altLang="zh-TW" sz="2800" dirty="0">
              <a:solidFill>
                <a:srgbClr val="0070C0"/>
              </a:solidFill>
            </a:endParaRPr>
          </a:p>
          <a:p>
            <a:r>
              <a:rPr lang="zh-TW" altLang="en-US" sz="2800" dirty="0" smtClean="0"/>
              <a:t>國際處將於</a:t>
            </a:r>
            <a:r>
              <a:rPr lang="en-US" altLang="zh-TW" sz="2800" dirty="0" smtClean="0">
                <a:solidFill>
                  <a:srgbClr val="FF0000"/>
                </a:solidFill>
              </a:rPr>
              <a:t>10</a:t>
            </a:r>
            <a:r>
              <a:rPr lang="zh-TW" altLang="en-US" sz="2800" dirty="0" smtClean="0">
                <a:solidFill>
                  <a:srgbClr val="FF0000"/>
                </a:solidFill>
              </a:rPr>
              <a:t>月中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退選各位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110-1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在東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華的選課，</a:t>
            </a:r>
            <a:r>
              <a:rPr lang="zh-TW" altLang="en-US" sz="2800" dirty="0" smtClean="0">
                <a:solidFill>
                  <a:srgbClr val="FF0000"/>
                </a:solidFill>
              </a:rPr>
              <a:t>課程</a:t>
            </a:r>
            <a:r>
              <a:rPr lang="zh-TW" altLang="en-US" sz="2800" dirty="0">
                <a:solidFill>
                  <a:srgbClr val="FF0000"/>
                </a:solidFill>
              </a:rPr>
              <a:t>不得</a:t>
            </a:r>
            <a:r>
              <a:rPr lang="zh-TW" altLang="en-US" sz="2800" dirty="0" smtClean="0">
                <a:solidFill>
                  <a:srgbClr val="FF0000"/>
                </a:solidFill>
              </a:rPr>
              <a:t>保留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0070C0"/>
                </a:solidFill>
              </a:rPr>
              <a:t>研究生</a:t>
            </a:r>
            <a:r>
              <a:rPr lang="zh-TW" altLang="en-US" sz="2800" dirty="0" smtClean="0"/>
              <a:t>若取得指導教授同意可保留引導研究，請在</a:t>
            </a:r>
            <a:r>
              <a:rPr lang="en-US" altLang="zh-TW" sz="2800" dirty="0" smtClean="0">
                <a:solidFill>
                  <a:srgbClr val="FF0000"/>
                </a:solidFill>
              </a:rPr>
              <a:t>10/1</a:t>
            </a:r>
            <a:r>
              <a:rPr lang="zh-TW" altLang="en-US" sz="2800" dirty="0" smtClean="0">
                <a:solidFill>
                  <a:srgbClr val="FF0000"/>
                </a:solidFill>
              </a:rPr>
              <a:t>前</a:t>
            </a:r>
            <a:r>
              <a:rPr lang="zh-TW" altLang="en-US" sz="2800" dirty="0" smtClean="0"/>
              <a:t>通知國際處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附上系上報告書或證明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以利公文流程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43492" y="692696"/>
            <a:ext cx="7024744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4400" b="1" dirty="0" smtClean="0">
                <a:solidFill>
                  <a:srgbClr val="00B050"/>
                </a:solidFill>
                <a:latin typeface="+mn-ea"/>
              </a:rPr>
              <a:t>返校日期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  <p:sp>
        <p:nvSpPr>
          <p:cNvPr id="26625" name="內容版面配置區 1"/>
          <p:cNvSpPr>
            <a:spLocks noGrp="1"/>
          </p:cNvSpPr>
          <p:nvPr>
            <p:ph idx="1"/>
          </p:nvPr>
        </p:nvSpPr>
        <p:spPr>
          <a:xfrm>
            <a:off x="1043492" y="1700808"/>
            <a:ext cx="7200916" cy="4608512"/>
          </a:xfrm>
        </p:spPr>
        <p:txBody>
          <a:bodyPr>
            <a:normAutofit/>
          </a:bodyPr>
          <a:lstStyle/>
          <a:p>
            <a:pPr eaLnBrk="1" hangingPunct="1">
              <a:spcBef>
                <a:spcPts val="1000"/>
              </a:spcBef>
            </a:pPr>
            <a:r>
              <a:rPr lang="zh-TW" altLang="en-US" sz="2800" dirty="0" smtClean="0">
                <a:solidFill>
                  <a:srgbClr val="0070C0"/>
                </a:solidFill>
                <a:latin typeface="+mn-ea"/>
              </a:rPr>
              <a:t>交換學校</a:t>
            </a:r>
            <a:r>
              <a:rPr lang="zh-TW" altLang="en-US" sz="2800" b="1" dirty="0" smtClean="0">
                <a:solidFill>
                  <a:srgbClr val="0070C0"/>
                </a:solidFill>
                <a:latin typeface="+mn-ea"/>
              </a:rPr>
              <a:t>住宿關閉日期</a:t>
            </a:r>
            <a:r>
              <a:rPr lang="zh-TW" altLang="en-US" sz="2800" dirty="0" smtClean="0">
                <a:solidFill>
                  <a:srgbClr val="0070C0"/>
                </a:solidFill>
                <a:latin typeface="+mn-ea"/>
              </a:rPr>
              <a:t>為建議返校日期</a:t>
            </a:r>
            <a:r>
              <a:rPr lang="zh-TW" altLang="en-US" sz="2800" dirty="0" smtClean="0">
                <a:latin typeface="+mn-ea"/>
              </a:rPr>
              <a:t>，如後續有私人行程，須繳交家長同意書並</a:t>
            </a:r>
            <a:r>
              <a:rPr lang="zh-TW" altLang="en-US" sz="2800" dirty="0" smtClean="0">
                <a:solidFill>
                  <a:srgbClr val="0070C0"/>
                </a:solidFill>
                <a:latin typeface="+mn-ea"/>
              </a:rPr>
              <a:t>獲得交換學校同意</a:t>
            </a:r>
            <a:r>
              <a:rPr lang="zh-TW" altLang="en-US" sz="2800" dirty="0">
                <a:latin typeface="+mn-ea"/>
              </a:rPr>
              <a:t>，方</a:t>
            </a:r>
            <a:r>
              <a:rPr lang="zh-TW" altLang="en-US" sz="2800" dirty="0" smtClean="0">
                <a:latin typeface="+mn-ea"/>
              </a:rPr>
              <a:t>可延</a:t>
            </a:r>
            <a:r>
              <a:rPr lang="zh-TW" altLang="en-US" sz="2800" dirty="0">
                <a:latin typeface="+mn-ea"/>
              </a:rPr>
              <a:t>後</a:t>
            </a:r>
            <a:r>
              <a:rPr lang="zh-TW" altLang="en-US" sz="2800" dirty="0" smtClean="0">
                <a:latin typeface="+mn-ea"/>
              </a:rPr>
              <a:t>返校。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spcBef>
                <a:spcPts val="1000"/>
              </a:spcBef>
            </a:pPr>
            <a:endParaRPr lang="en-US" altLang="zh-TW" sz="600" dirty="0" smtClean="0">
              <a:latin typeface="+mn-ea"/>
            </a:endParaRPr>
          </a:p>
          <a:p>
            <a:pPr>
              <a:spcBef>
                <a:spcPts val="1000"/>
              </a:spcBef>
            </a:pPr>
            <a:r>
              <a:rPr lang="zh-TW" altLang="en-US" sz="2800" dirty="0" smtClean="0">
                <a:latin typeface="+mn-ea"/>
              </a:rPr>
              <a:t>須提前返校者亦同，但提前返校者須完成課程期末考試</a:t>
            </a:r>
            <a:r>
              <a:rPr lang="en-US" altLang="zh-TW" sz="2800" dirty="0" smtClean="0">
                <a:latin typeface="+mn-ea"/>
              </a:rPr>
              <a:t>/</a:t>
            </a:r>
            <a:r>
              <a:rPr lang="zh-TW" altLang="en-US" sz="2800" dirty="0" smtClean="0">
                <a:latin typeface="+mn-ea"/>
              </a:rPr>
              <a:t>報告，未完成者將視為未完成交換，將</a:t>
            </a:r>
            <a:r>
              <a:rPr lang="zh-TW" altLang="en-US" sz="2800" b="1" dirty="0">
                <a:solidFill>
                  <a:srgbClr val="0070C0"/>
                </a:solidFill>
              </a:rPr>
              <a:t>註銷獎學金資格</a:t>
            </a:r>
            <a:r>
              <a:rPr lang="zh-TW" altLang="en-US" sz="2800" dirty="0">
                <a:solidFill>
                  <a:srgbClr val="0070C0"/>
                </a:solidFill>
              </a:rPr>
              <a:t>並要求返還</a:t>
            </a:r>
            <a:r>
              <a:rPr lang="zh-TW" altLang="en-US" sz="2800" dirty="0" smtClean="0">
                <a:solidFill>
                  <a:srgbClr val="0070C0"/>
                </a:solidFill>
              </a:rPr>
              <a:t>獎學金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endParaRPr lang="en-US" altLang="zh-TW" sz="600" dirty="0">
              <a:solidFill>
                <a:srgbClr val="0070C0"/>
              </a:solidFill>
              <a:latin typeface="+mn-ea"/>
            </a:endParaRPr>
          </a:p>
          <a:p>
            <a:pPr>
              <a:spcBef>
                <a:spcPts val="1000"/>
              </a:spcBef>
            </a:pPr>
            <a:r>
              <a:rPr lang="zh-TW" altLang="en-US" sz="2800" dirty="0" smtClean="0">
                <a:solidFill>
                  <a:srgbClr val="0070C0"/>
                </a:solidFill>
                <a:latin typeface="+mn-ea"/>
              </a:rPr>
              <a:t>役男</a:t>
            </a:r>
            <a:r>
              <a:rPr lang="zh-TW" altLang="en-US" sz="2800" dirty="0">
                <a:latin typeface="+mn-ea"/>
              </a:rPr>
              <a:t>延後返校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不得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超過民政處</a:t>
            </a:r>
            <a:r>
              <a:rPr lang="zh-TW" altLang="en-US" sz="2800" dirty="0">
                <a:solidFill>
                  <a:srgbClr val="0070C0"/>
                </a:solidFill>
              </a:rPr>
              <a:t>核准</a:t>
            </a:r>
            <a:r>
              <a:rPr lang="zh-TW" altLang="en-US" sz="2800" dirty="0" smtClean="0">
                <a:solidFill>
                  <a:srgbClr val="0070C0"/>
                </a:solidFill>
              </a:rPr>
              <a:t>期間</a:t>
            </a:r>
            <a:endParaRPr lang="en-US" altLang="zh-TW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89168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</a:rPr>
              <a:t>開放出國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88840"/>
            <a:ext cx="7200916" cy="43924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sz="3200" dirty="0" smtClean="0"/>
              <a:t>考量同學交換國家疫苗施打</a:t>
            </a:r>
            <a:r>
              <a:rPr lang="zh-TW" altLang="en-US" sz="3200" dirty="0" smtClean="0"/>
              <a:t>狀況，</a:t>
            </a:r>
            <a:r>
              <a:rPr lang="zh-TW" altLang="en-US" sz="3200" dirty="0" smtClean="0"/>
              <a:t>本校將開放交換生於</a:t>
            </a:r>
            <a:r>
              <a:rPr lang="en-US" altLang="zh-TW" sz="3200" dirty="0" smtClean="0"/>
              <a:t>2021</a:t>
            </a:r>
            <a:r>
              <a:rPr lang="zh-TW" altLang="en-US" sz="3200" dirty="0" smtClean="0"/>
              <a:t>秋季出國。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出國需繳交</a:t>
            </a:r>
            <a:r>
              <a:rPr lang="zh-TW" altLang="en-US" sz="3200" dirty="0" smtClean="0">
                <a:solidFill>
                  <a:srgbClr val="0070C0"/>
                </a:solidFill>
              </a:rPr>
              <a:t>切結書</a:t>
            </a:r>
            <a:r>
              <a:rPr lang="zh-TW" altLang="en-US" sz="3200" dirty="0" smtClean="0"/>
              <a:t>與家長</a:t>
            </a:r>
            <a:r>
              <a:rPr lang="zh-TW" altLang="en-US" sz="3200" dirty="0" smtClean="0">
                <a:solidFill>
                  <a:srgbClr val="0070C0"/>
                </a:solidFill>
              </a:rPr>
              <a:t>同意書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r>
              <a:rPr lang="zh-TW" altLang="en-US" sz="3200" dirty="0" smtClean="0"/>
              <a:t>請謹慎評估各國疫情與自身狀況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1968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50"/>
                </a:solidFill>
              </a:rPr>
              <a:t>返國手續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4104456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</a:rPr>
              <a:t>回國後一個月內</a:t>
            </a:r>
            <a:r>
              <a:rPr lang="zh-TW" altLang="en-US" sz="2800" dirty="0">
                <a:solidFill>
                  <a:schemeClr val="tx1"/>
                </a:solidFill>
              </a:rPr>
              <a:t>完成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TW" sz="2800" dirty="0" smtClean="0">
              <a:solidFill>
                <a:srgbClr val="0070C0"/>
              </a:solidFill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</a:rPr>
              <a:t>返國手續單</a:t>
            </a:r>
            <a:r>
              <a:rPr lang="zh-TW" altLang="en-US" sz="2800" dirty="0" smtClean="0">
                <a:solidFill>
                  <a:schemeClr val="tx1"/>
                </a:solidFill>
              </a:rPr>
              <a:t>，系所</a:t>
            </a:r>
            <a:r>
              <a:rPr lang="en-US" altLang="zh-TW" sz="2800" dirty="0" smtClean="0">
                <a:solidFill>
                  <a:schemeClr val="tx1"/>
                </a:solidFill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</a:rPr>
              <a:t>通識中心</a:t>
            </a:r>
            <a:r>
              <a:rPr lang="en-US" altLang="zh-TW" sz="2800" dirty="0" smtClean="0">
                <a:solidFill>
                  <a:schemeClr val="tx1"/>
                </a:solidFill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</a:rPr>
              <a:t>教務處</a:t>
            </a:r>
            <a:r>
              <a:rPr lang="en-US" altLang="zh-TW" sz="2800" dirty="0" smtClean="0">
                <a:solidFill>
                  <a:schemeClr val="tx1"/>
                </a:solidFill>
              </a:rPr>
              <a:t>-&gt;</a:t>
            </a:r>
            <a:r>
              <a:rPr lang="zh-TW" altLang="en-US" sz="2800" dirty="0" smtClean="0">
                <a:solidFill>
                  <a:schemeClr val="tx1"/>
                </a:solidFill>
              </a:rPr>
              <a:t>國際處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交換學校成績單</a:t>
            </a:r>
            <a:r>
              <a:rPr lang="zh-TW" altLang="en-US" sz="2800" dirty="0" smtClean="0"/>
              <a:t>約於下學期初會寄回國際處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0070C0"/>
                </a:solidFill>
                <a:latin typeface="+mn-ea"/>
              </a:rPr>
              <a:t>交換心得</a:t>
            </a:r>
            <a:r>
              <a:rPr lang="zh-TW" altLang="en-US" sz="2800" dirty="0" smtClean="0">
                <a:latin typeface="+mn-ea"/>
              </a:rPr>
              <a:t>國際處將放置於國際處網站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720080"/>
          </a:xfrm>
        </p:spPr>
        <p:txBody>
          <a:bodyPr/>
          <a:lstStyle/>
          <a:p>
            <a:r>
              <a:rPr lang="zh-TW" altLang="en-US" dirty="0"/>
              <a:t>返</a:t>
            </a:r>
            <a:r>
              <a:rPr lang="zh-TW" altLang="en-US" dirty="0" smtClean="0"/>
              <a:t>國手續單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5" y="1196752"/>
            <a:ext cx="8788853" cy="53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720080"/>
          </a:xfrm>
        </p:spPr>
        <p:txBody>
          <a:bodyPr/>
          <a:lstStyle/>
          <a:p>
            <a:r>
              <a:rPr lang="zh-TW" altLang="en-US" dirty="0"/>
              <a:t>返</a:t>
            </a:r>
            <a:r>
              <a:rPr lang="zh-TW" altLang="en-US" dirty="0" smtClean="0"/>
              <a:t>國手續單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84440" cy="53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50"/>
                </a:solidFill>
              </a:rPr>
              <a:t>應屆畢業生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39438" y="1844824"/>
            <a:ext cx="7632848" cy="4392488"/>
          </a:xfrm>
        </p:spPr>
        <p:txBody>
          <a:bodyPr>
            <a:normAutofit/>
          </a:bodyPr>
          <a:lstStyle/>
          <a:p>
            <a:r>
              <a:rPr lang="zh-TW" altLang="en-US" sz="3000" b="1" dirty="0">
                <a:solidFill>
                  <a:srgbClr val="FF0000"/>
                </a:solidFill>
              </a:rPr>
              <a:t>完成返校手續、抵免完學分後才能畢業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!</a:t>
            </a:r>
          </a:p>
          <a:p>
            <a:endParaRPr lang="en-US" altLang="zh-TW" sz="3000" b="1" dirty="0">
              <a:solidFill>
                <a:srgbClr val="FF0000"/>
              </a:solidFill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+mn-ea"/>
              </a:rPr>
              <a:t>若</a:t>
            </a:r>
            <a:r>
              <a:rPr lang="zh-TW" altLang="en-US" sz="3000" dirty="0">
                <a:solidFill>
                  <a:schemeClr val="tx1"/>
                </a:solidFill>
                <a:latin typeface="+mn-ea"/>
              </a:rPr>
              <a:t>返校時間</a:t>
            </a:r>
            <a:r>
              <a:rPr lang="zh-TW" altLang="en-US" sz="3000" dirty="0" smtClean="0">
                <a:solidFill>
                  <a:srgbClr val="FF0000"/>
                </a:solidFill>
                <a:latin typeface="+mn-ea"/>
              </a:rPr>
              <a:t>超過下學期</a:t>
            </a:r>
            <a:r>
              <a:rPr lang="zh-TW" altLang="en-US" sz="3000" dirty="0">
                <a:solidFill>
                  <a:srgbClr val="FF0000"/>
                </a:solidFill>
                <a:latin typeface="+mn-ea"/>
              </a:rPr>
              <a:t>註冊日</a:t>
            </a:r>
            <a:r>
              <a:rPr lang="en-US" altLang="zh-TW" sz="3000" dirty="0" smtClean="0">
                <a:solidFill>
                  <a:srgbClr val="FF0000"/>
                </a:solidFill>
                <a:latin typeface="+mn-ea"/>
              </a:rPr>
              <a:t>(110-2</a:t>
            </a:r>
            <a:r>
              <a:rPr lang="zh-TW" altLang="en-US" sz="3000" dirty="0" smtClean="0">
                <a:solidFill>
                  <a:srgbClr val="FF0000"/>
                </a:solidFill>
                <a:latin typeface="+mn-ea"/>
              </a:rPr>
              <a:t>約</a:t>
            </a:r>
            <a:r>
              <a:rPr lang="en-US" altLang="zh-TW" sz="3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TW" altLang="en-US" sz="3000" dirty="0" smtClean="0">
                <a:solidFill>
                  <a:srgbClr val="FF0000"/>
                </a:solidFill>
                <a:latin typeface="+mn-ea"/>
              </a:rPr>
              <a:t>月初</a:t>
            </a:r>
            <a:r>
              <a:rPr lang="en-US" altLang="zh-TW" sz="30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3000" dirty="0">
                <a:solidFill>
                  <a:schemeClr val="tx1"/>
                </a:solidFill>
                <a:latin typeface="+mn-ea"/>
              </a:rPr>
              <a:t>，按學校</a:t>
            </a:r>
            <a:r>
              <a:rPr lang="zh-TW" altLang="en-US" sz="3000" dirty="0" smtClean="0">
                <a:solidFill>
                  <a:schemeClr val="tx1"/>
                </a:solidFill>
                <a:latin typeface="+mn-ea"/>
              </a:rPr>
              <a:t>規定需繳交部分學費</a:t>
            </a:r>
            <a:endParaRPr lang="en-US" altLang="zh-TW" sz="30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000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000" dirty="0" smtClean="0"/>
              <a:t>如需抵免學分，收到正式成績單後才能辦理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約</a:t>
            </a:r>
            <a:r>
              <a:rPr lang="en-US" altLang="zh-TW" sz="3000" dirty="0" smtClean="0"/>
              <a:t>3</a:t>
            </a:r>
            <a:r>
              <a:rPr lang="zh-TW" altLang="en-US" sz="3000" dirty="0"/>
              <a:t>月初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，畢業時間有可能</a:t>
            </a:r>
            <a:r>
              <a:rPr lang="zh-TW" altLang="en-US" sz="3000" dirty="0" smtClean="0">
                <a:solidFill>
                  <a:srgbClr val="FF0000"/>
                </a:solidFill>
              </a:rPr>
              <a:t>會超過</a:t>
            </a:r>
            <a:r>
              <a:rPr lang="en-US" altLang="zh-TW" sz="3000" dirty="0" smtClean="0">
                <a:solidFill>
                  <a:schemeClr val="tx1"/>
                </a:solidFill>
              </a:rPr>
              <a:t>110-2</a:t>
            </a:r>
            <a:r>
              <a:rPr lang="zh-TW" altLang="en-US" sz="3000" dirty="0" smtClean="0">
                <a:solidFill>
                  <a:schemeClr val="tx1"/>
                </a:solidFill>
              </a:rPr>
              <a:t>、</a:t>
            </a:r>
            <a:r>
              <a:rPr lang="en-US" altLang="zh-TW" sz="3000" dirty="0" smtClean="0">
                <a:solidFill>
                  <a:schemeClr val="tx1"/>
                </a:solidFill>
              </a:rPr>
              <a:t>111-1</a:t>
            </a:r>
            <a:r>
              <a:rPr lang="zh-TW" altLang="en-US" sz="3000" dirty="0" smtClean="0"/>
              <a:t>註冊日，可能需</a:t>
            </a:r>
            <a:r>
              <a:rPr lang="zh-TW" altLang="en-US" sz="3000" dirty="0" smtClean="0">
                <a:solidFill>
                  <a:schemeClr val="tx1"/>
                </a:solidFill>
                <a:latin typeface="+mn-ea"/>
              </a:rPr>
              <a:t>繳交</a:t>
            </a:r>
            <a:r>
              <a:rPr lang="zh-TW" altLang="en-US" sz="3000" dirty="0">
                <a:solidFill>
                  <a:schemeClr val="tx1"/>
                </a:solidFill>
                <a:latin typeface="+mn-ea"/>
              </a:rPr>
              <a:t>部分</a:t>
            </a:r>
            <a:r>
              <a:rPr lang="zh-TW" altLang="en-US" sz="3000" dirty="0" smtClean="0">
                <a:solidFill>
                  <a:schemeClr val="tx1"/>
                </a:solidFill>
                <a:latin typeface="+mn-ea"/>
              </a:rPr>
              <a:t>學費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b="1" dirty="0" smtClean="0">
              <a:solidFill>
                <a:srgbClr val="FF0000"/>
              </a:solidFill>
            </a:endParaRPr>
          </a:p>
          <a:p>
            <a:pPr marL="392113" lvl="1" indent="0">
              <a:buNone/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rgbClr val="00B050"/>
                </a:solidFill>
                <a:cs typeface="+mj-cs"/>
              </a:rPr>
              <a:t>學分抵免流程</a:t>
            </a:r>
            <a:endParaRPr lang="zh-TW" altLang="en-US" sz="44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32769" name="內容版面配置區 1"/>
          <p:cNvSpPr>
            <a:spLocks noGrp="1"/>
          </p:cNvSpPr>
          <p:nvPr>
            <p:ph idx="1"/>
          </p:nvPr>
        </p:nvSpPr>
        <p:spPr>
          <a:xfrm>
            <a:off x="415520" y="1988840"/>
            <a:ext cx="8280920" cy="4425180"/>
          </a:xfrm>
        </p:spPr>
        <p:txBody>
          <a:bodyPr>
            <a:noAutofit/>
          </a:bodyPr>
          <a:lstStyle/>
          <a:p>
            <a:pPr marL="525780" indent="-457200" eaLnBrk="1" hangingPunct="1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70C0"/>
                </a:solidFill>
              </a:rPr>
              <a:t>選課前</a:t>
            </a:r>
            <a:r>
              <a:rPr lang="zh-TW" altLang="en-US" sz="2800" dirty="0" smtClean="0">
                <a:solidFill>
                  <a:schemeClr val="tx1"/>
                </a:solidFill>
              </a:rPr>
              <a:t>搜</a:t>
            </a:r>
            <a:r>
              <a:rPr lang="zh-TW" altLang="en-US" sz="2800" dirty="0" smtClean="0"/>
              <a:t>集</a:t>
            </a:r>
            <a:r>
              <a:rPr lang="zh-TW" altLang="en-US" sz="2800" dirty="0" smtClean="0">
                <a:solidFill>
                  <a:srgbClr val="0070C0"/>
                </a:solidFill>
              </a:rPr>
              <a:t>課程大綱</a:t>
            </a:r>
          </a:p>
          <a:p>
            <a:pPr marL="525780" indent="-457200" eaLnBrk="1" hangingPunct="1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將課綱寄</a:t>
            </a:r>
            <a:r>
              <a:rPr lang="en-US" altLang="zh-TW" sz="2800" dirty="0" smtClean="0">
                <a:solidFill>
                  <a:schemeClr val="tx1"/>
                </a:solidFill>
              </a:rPr>
              <a:t>email</a:t>
            </a:r>
            <a:r>
              <a:rPr lang="zh-TW" altLang="en-US" sz="2800" dirty="0" smtClean="0">
                <a:solidFill>
                  <a:schemeClr val="tx1"/>
                </a:solidFill>
              </a:rPr>
              <a:t>給系所</a:t>
            </a:r>
            <a:r>
              <a:rPr lang="en-US" altLang="zh-TW" sz="2800" dirty="0" smtClean="0">
                <a:solidFill>
                  <a:schemeClr val="tx1"/>
                </a:solidFill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</a:rPr>
              <a:t>通識中心，詢問可否抵免</a:t>
            </a:r>
          </a:p>
          <a:p>
            <a:pPr marL="525780" indent="-457200" eaLnBrk="1" hangingPunct="1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系所</a:t>
            </a:r>
            <a:r>
              <a:rPr lang="en-US" altLang="zh-TW" sz="2800" dirty="0" smtClean="0">
                <a:solidFill>
                  <a:schemeClr val="tx1"/>
                </a:solidFill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</a:rPr>
              <a:t>通識中心回覆結果後進行姊妹校選課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525780" indent="-457200" eaLnBrk="1" hangingPunct="1">
              <a:buFont typeface="+mj-lt"/>
              <a:buAutoNum type="arabicPeriod"/>
            </a:pPr>
            <a:endParaRPr lang="zh-TW" altLang="en-US" sz="2800" dirty="0" smtClean="0">
              <a:solidFill>
                <a:schemeClr val="tx1"/>
              </a:solidFill>
            </a:endParaRPr>
          </a:p>
          <a:p>
            <a:pPr marL="525780" indent="-457200" eaLnBrk="1" hangingPunct="1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返國前確認國外學校成績單正本數</a:t>
            </a: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建議至少</a:t>
            </a:r>
            <a:r>
              <a:rPr lang="en-US" altLang="zh-TW" sz="2800" dirty="0" smtClean="0">
                <a:solidFill>
                  <a:srgbClr val="0070C0"/>
                </a:solidFill>
              </a:rPr>
              <a:t>3</a:t>
            </a:r>
            <a:r>
              <a:rPr lang="zh-TW" altLang="en-US" sz="2800" dirty="0" smtClean="0">
                <a:solidFill>
                  <a:srgbClr val="0070C0"/>
                </a:solidFill>
              </a:rPr>
              <a:t>份</a:t>
            </a:r>
            <a:r>
              <a:rPr lang="en-US" altLang="zh-TW" sz="2800" dirty="0" smtClean="0">
                <a:solidFill>
                  <a:srgbClr val="0070C0"/>
                </a:solidFill>
              </a:rPr>
              <a:t>)</a:t>
            </a:r>
          </a:p>
          <a:p>
            <a:pPr marL="525780" indent="-457200" eaLnBrk="1" hangingPunct="1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返國後持</a:t>
            </a:r>
            <a:r>
              <a:rPr lang="zh-TW" altLang="en-US" sz="2800" dirty="0">
                <a:solidFill>
                  <a:srgbClr val="0070C0"/>
                </a:solidFill>
              </a:rPr>
              <a:t>成績單</a:t>
            </a:r>
            <a:r>
              <a:rPr lang="zh-TW" altLang="en-US" sz="2800" dirty="0" smtClean="0">
                <a:solidFill>
                  <a:srgbClr val="0070C0"/>
                </a:solidFill>
              </a:rPr>
              <a:t>正本</a:t>
            </a:r>
            <a:r>
              <a:rPr lang="zh-TW" altLang="en-US" sz="2800" dirty="0" smtClean="0">
                <a:solidFill>
                  <a:schemeClr val="tx1"/>
                </a:solidFill>
              </a:rPr>
              <a:t>辦理學分採認</a:t>
            </a:r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收走正本</a:t>
            </a:r>
            <a:r>
              <a:rPr lang="en-US" altLang="zh-TW" sz="2800" dirty="0" smtClean="0">
                <a:solidFill>
                  <a:schemeClr val="tx1"/>
                </a:solidFill>
              </a:rPr>
              <a:t>1</a:t>
            </a:r>
            <a:r>
              <a:rPr lang="zh-TW" altLang="en-US" sz="2800" dirty="0" smtClean="0">
                <a:solidFill>
                  <a:schemeClr val="tx1"/>
                </a:solidFill>
              </a:rPr>
              <a:t>份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25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988" cy="5184576"/>
          </a:xfrm>
        </p:spPr>
        <p:txBody>
          <a:bodyPr>
            <a:noAutofit/>
          </a:bodyPr>
          <a:lstStyle/>
          <a:p>
            <a:pPr lvl="0"/>
            <a:r>
              <a:rPr lang="en-US" altLang="zh-TW" sz="2800" dirty="0" smtClean="0">
                <a:solidFill>
                  <a:srgbClr val="00B050"/>
                </a:solidFill>
              </a:rPr>
              <a:t>1</a:t>
            </a:r>
            <a:r>
              <a:rPr lang="zh-TW" altLang="en-US" sz="2800" dirty="0" smtClean="0">
                <a:solidFill>
                  <a:srgbClr val="00B050"/>
                </a:solidFill>
              </a:rPr>
              <a:t>門</a:t>
            </a:r>
            <a:r>
              <a:rPr lang="zh-TW" altLang="zh-TW" sz="2800" dirty="0" smtClean="0">
                <a:solidFill>
                  <a:srgbClr val="00B050"/>
                </a:solidFill>
              </a:rPr>
              <a:t>課</a:t>
            </a:r>
            <a:r>
              <a:rPr lang="zh-TW" altLang="zh-TW" sz="2800" dirty="0" smtClean="0"/>
              <a:t>的</a:t>
            </a:r>
            <a:r>
              <a:rPr lang="zh-TW" altLang="zh-TW" sz="2800" dirty="0"/>
              <a:t>學分數，如</a:t>
            </a:r>
            <a:r>
              <a:rPr lang="zh-TW" altLang="zh-TW" sz="2800" dirty="0">
                <a:solidFill>
                  <a:srgbClr val="00B050"/>
                </a:solidFill>
              </a:rPr>
              <a:t>超過</a:t>
            </a:r>
            <a:r>
              <a:rPr lang="en-US" altLang="zh-TW" sz="2800" dirty="0">
                <a:solidFill>
                  <a:srgbClr val="00B050"/>
                </a:solidFill>
              </a:rPr>
              <a:t>4</a:t>
            </a:r>
            <a:r>
              <a:rPr lang="zh-TW" altLang="zh-TW" sz="2800" dirty="0">
                <a:solidFill>
                  <a:srgbClr val="00B050"/>
                </a:solidFill>
              </a:rPr>
              <a:t>學</a:t>
            </a:r>
            <a:r>
              <a:rPr lang="zh-TW" altLang="zh-TW" sz="2800" dirty="0"/>
              <a:t>分，請老師幫忙出</a:t>
            </a:r>
            <a:r>
              <a:rPr lang="zh-TW" altLang="zh-TW" sz="2800" dirty="0" smtClean="0"/>
              <a:t>具時</a:t>
            </a:r>
            <a:r>
              <a:rPr lang="zh-TW" altLang="zh-TW" sz="2800" dirty="0"/>
              <a:t>數證明</a:t>
            </a:r>
            <a:r>
              <a:rPr lang="en-US" altLang="zh-TW" sz="2800" dirty="0"/>
              <a:t>(</a:t>
            </a:r>
            <a:r>
              <a:rPr lang="zh-TW" altLang="zh-TW" sz="2800" dirty="0" smtClean="0"/>
              <a:t>該</a:t>
            </a:r>
            <a:r>
              <a:rPr lang="zh-TW" altLang="en-US" sz="2800" dirty="0"/>
              <a:t>門</a:t>
            </a:r>
            <a:r>
              <a:rPr lang="zh-TW" altLang="zh-TW" sz="2800" dirty="0" smtClean="0"/>
              <a:t>課</a:t>
            </a:r>
            <a:r>
              <a:rPr lang="zh-TW" altLang="en-US" sz="2800" dirty="0" smtClean="0"/>
              <a:t>總</a:t>
            </a:r>
            <a:r>
              <a:rPr lang="zh-TW" altLang="zh-TW" sz="2800" dirty="0" smtClean="0"/>
              <a:t>共上幾</a:t>
            </a:r>
            <a:r>
              <a:rPr lang="zh-TW" altLang="zh-TW" sz="2800" dirty="0"/>
              <a:t>小時</a:t>
            </a:r>
            <a:r>
              <a:rPr lang="en-US" altLang="zh-TW" sz="2800" dirty="0" smtClean="0"/>
              <a:t>)</a:t>
            </a:r>
          </a:p>
          <a:p>
            <a:pPr lvl="0"/>
            <a:endParaRPr lang="en-US" altLang="zh-TW" sz="600" dirty="0" smtClean="0"/>
          </a:p>
          <a:p>
            <a:pPr lvl="0"/>
            <a:r>
              <a:rPr lang="zh-TW" altLang="zh-TW" sz="2800" dirty="0" smtClean="0"/>
              <a:t>部分</a:t>
            </a:r>
            <a:r>
              <a:rPr lang="zh-TW" altLang="zh-TW" sz="2800" dirty="0"/>
              <a:t>學校僅提供</a:t>
            </a:r>
            <a:r>
              <a:rPr lang="zh-TW" altLang="zh-TW" sz="2800" dirty="0">
                <a:solidFill>
                  <a:srgbClr val="00B050"/>
                </a:solidFill>
              </a:rPr>
              <a:t>電子成績單</a:t>
            </a:r>
            <a:r>
              <a:rPr lang="zh-TW" altLang="zh-TW" sz="2800" dirty="0"/>
              <a:t>者，抵免</a:t>
            </a:r>
            <a:r>
              <a:rPr lang="en-US" altLang="zh-TW" sz="2800" dirty="0"/>
              <a:t>/</a:t>
            </a:r>
            <a:r>
              <a:rPr lang="zh-TW" altLang="zh-TW" sz="2800" dirty="0"/>
              <a:t>採認前請先來國際處蓋與正本相符</a:t>
            </a:r>
            <a:r>
              <a:rPr lang="zh-TW" altLang="zh-TW" sz="2800" dirty="0" smtClean="0"/>
              <a:t>章</a:t>
            </a:r>
            <a:endParaRPr lang="en-US" altLang="zh-TW" sz="2800" dirty="0" smtClean="0"/>
          </a:p>
          <a:p>
            <a:pPr lvl="0"/>
            <a:endParaRPr lang="zh-TW" altLang="zh-TW" sz="600" dirty="0"/>
          </a:p>
          <a:p>
            <a:pPr lvl="0"/>
            <a:r>
              <a:rPr lang="zh-TW" altLang="zh-TW" sz="2800" dirty="0" smtClean="0"/>
              <a:t>按</a:t>
            </a:r>
            <a:r>
              <a:rPr lang="zh-TW" altLang="zh-TW" sz="2800" dirty="0"/>
              <a:t>抵免</a:t>
            </a:r>
            <a:r>
              <a:rPr lang="en-US" altLang="zh-TW" sz="2800" dirty="0"/>
              <a:t>/</a:t>
            </a:r>
            <a:r>
              <a:rPr lang="zh-TW" altLang="zh-TW" sz="2800" dirty="0"/>
              <a:t>採認學分</a:t>
            </a:r>
            <a:r>
              <a:rPr lang="zh-TW" altLang="zh-TW" sz="2800" dirty="0" smtClean="0"/>
              <a:t>數</a:t>
            </a:r>
            <a:r>
              <a:rPr lang="en-US" altLang="zh-TW" sz="2800" dirty="0" smtClean="0"/>
              <a:t>:</a:t>
            </a:r>
          </a:p>
          <a:p>
            <a:pPr marL="68580" lvl="0" indent="0">
              <a:buNone/>
            </a:pPr>
            <a:r>
              <a:rPr lang="zh-TW" altLang="zh-TW" sz="2800" dirty="0" smtClean="0">
                <a:solidFill>
                  <a:srgbClr val="0070C0"/>
                </a:solidFill>
              </a:rPr>
              <a:t>研究生</a:t>
            </a:r>
            <a:r>
              <a:rPr lang="zh-TW" altLang="en-US" sz="2800" dirty="0" smtClean="0"/>
              <a:t>補</a:t>
            </a:r>
            <a:r>
              <a:rPr lang="zh-TW" altLang="zh-TW" sz="2800" dirty="0" smtClean="0"/>
              <a:t>繳學分費</a:t>
            </a:r>
            <a:endParaRPr lang="en-US" altLang="zh-TW" sz="2800" dirty="0" smtClean="0"/>
          </a:p>
          <a:p>
            <a:pPr marL="68580" lvl="0" indent="0">
              <a:buNone/>
            </a:pPr>
            <a:r>
              <a:rPr lang="zh-TW" altLang="zh-TW" sz="2800" dirty="0" smtClean="0">
                <a:solidFill>
                  <a:srgbClr val="0070C0"/>
                </a:solidFill>
              </a:rPr>
              <a:t>大</a:t>
            </a:r>
            <a:r>
              <a:rPr lang="zh-TW" altLang="zh-TW" sz="2800" dirty="0">
                <a:solidFill>
                  <a:srgbClr val="0070C0"/>
                </a:solidFill>
              </a:rPr>
              <a:t>學部延</a:t>
            </a:r>
            <a:r>
              <a:rPr lang="zh-TW" altLang="zh-TW" sz="2800" dirty="0" smtClean="0">
                <a:solidFill>
                  <a:srgbClr val="0070C0"/>
                </a:solidFill>
              </a:rPr>
              <a:t>畢生</a:t>
            </a:r>
            <a:r>
              <a:rPr lang="zh-TW" altLang="en-US" sz="2800" dirty="0" smtClean="0"/>
              <a:t>補</a:t>
            </a:r>
            <a:r>
              <a:rPr lang="zh-TW" altLang="zh-TW" sz="2800" dirty="0" smtClean="0"/>
              <a:t>繳學雜費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0-4</a:t>
            </a:r>
            <a:r>
              <a:rPr lang="zh-TW" altLang="zh-TW" sz="2800" dirty="0" smtClean="0"/>
              <a:t>學分交</a:t>
            </a:r>
            <a:r>
              <a:rPr lang="en-US" altLang="zh-TW" sz="2800" dirty="0" smtClean="0"/>
              <a:t>1/4</a:t>
            </a:r>
            <a:r>
              <a:rPr lang="zh-TW" altLang="zh-TW" sz="2800" dirty="0" smtClean="0"/>
              <a:t>；</a:t>
            </a:r>
            <a:r>
              <a:rPr lang="en-US" altLang="zh-TW" sz="2800" dirty="0"/>
              <a:t>5-8</a:t>
            </a:r>
            <a:r>
              <a:rPr lang="zh-TW" altLang="zh-TW" sz="2800" dirty="0" smtClean="0"/>
              <a:t>學分交</a:t>
            </a:r>
            <a:r>
              <a:rPr lang="en-US" altLang="zh-TW" sz="2800" dirty="0" smtClean="0"/>
              <a:t>1/2</a:t>
            </a:r>
            <a:r>
              <a:rPr lang="zh-TW" altLang="zh-TW" sz="2800" dirty="0" smtClean="0"/>
              <a:t>；</a:t>
            </a:r>
            <a:r>
              <a:rPr lang="en-US" altLang="zh-TW" sz="2800" dirty="0"/>
              <a:t>9</a:t>
            </a:r>
            <a:r>
              <a:rPr lang="zh-TW" altLang="zh-TW" sz="2800" dirty="0"/>
              <a:t>學分</a:t>
            </a:r>
            <a:r>
              <a:rPr lang="zh-TW" altLang="zh-TW" sz="2800" dirty="0" smtClean="0"/>
              <a:t>以上交全額</a:t>
            </a:r>
            <a:r>
              <a:rPr lang="en-US" altLang="zh-TW" sz="2800" dirty="0" smtClean="0"/>
              <a:t>)</a:t>
            </a:r>
          </a:p>
          <a:p>
            <a:pPr marL="68580" lvl="0" indent="0">
              <a:buNone/>
            </a:pPr>
            <a:endParaRPr lang="en-US" altLang="zh-TW" sz="600" dirty="0" smtClean="0"/>
          </a:p>
          <a:p>
            <a:pPr lvl="0"/>
            <a:r>
              <a:rPr lang="zh-TW" altLang="en-US" sz="2800" dirty="0" smtClean="0"/>
              <a:t>於</a:t>
            </a:r>
            <a:r>
              <a:rPr lang="zh-TW" altLang="en-US" sz="2800" dirty="0"/>
              <a:t>本校成績單只會有「</a:t>
            </a:r>
            <a:r>
              <a:rPr lang="en-US" altLang="zh-TW" sz="2800" dirty="0"/>
              <a:t>S</a:t>
            </a:r>
            <a:r>
              <a:rPr lang="zh-TW" altLang="en-US" sz="2800" dirty="0"/>
              <a:t>」通過標示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0070C0"/>
                </a:solidFill>
              </a:rPr>
              <a:t>不會</a:t>
            </a:r>
            <a:r>
              <a:rPr lang="zh-TW" altLang="en-US" sz="2800" dirty="0">
                <a:solidFill>
                  <a:srgbClr val="0070C0"/>
                </a:solidFill>
              </a:rPr>
              <a:t>有分數顯示</a:t>
            </a:r>
          </a:p>
          <a:p>
            <a:pPr marL="68580" lvl="0" indent="0">
              <a:buNone/>
            </a:pPr>
            <a:endParaRPr lang="zh-TW" altLang="zh-TW" sz="2800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043608" y="476672"/>
            <a:ext cx="702474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b="1" dirty="0" smtClean="0">
                <a:solidFill>
                  <a:srgbClr val="00B050"/>
                </a:solidFill>
              </a:rPr>
              <a:t>學分抵免注意</a:t>
            </a:r>
            <a:endParaRPr kumimoji="0" lang="zh-TW" alt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1059628" y="692696"/>
            <a:ext cx="7024744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zh-TW" altLang="en-US" sz="4400" b="1" dirty="0" smtClean="0">
                <a:solidFill>
                  <a:srgbClr val="00B050"/>
                </a:solidFill>
                <a:effectLst/>
              </a:rPr>
              <a:t>補助</a:t>
            </a:r>
            <a:r>
              <a:rPr lang="zh-TW" altLang="en-US" sz="4400" b="1" dirty="0">
                <a:solidFill>
                  <a:srgbClr val="00B050"/>
                </a:solidFill>
                <a:effectLst/>
              </a:rPr>
              <a:t>款</a:t>
            </a:r>
            <a:endParaRPr lang="zh-TW" altLang="en-US" sz="4400" b="1" dirty="0" smtClean="0">
              <a:solidFill>
                <a:srgbClr val="00B050"/>
              </a:solidFill>
              <a:effectLst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4824536"/>
          </a:xfrm>
        </p:spPr>
        <p:txBody>
          <a:bodyPr>
            <a:noAutofit/>
          </a:bodyPr>
          <a:lstStyle/>
          <a:p>
            <a:pPr marL="452437" indent="-342900">
              <a:lnSpc>
                <a:spcPct val="90000"/>
              </a:lnSpc>
            </a:pPr>
            <a:r>
              <a:rPr lang="zh-TW" altLang="en-US" sz="2800" dirty="0" smtClean="0"/>
              <a:t>獲得學海飛颺補助款者，出國前撥付</a:t>
            </a:r>
            <a:r>
              <a:rPr lang="en-US" altLang="zh-TW" sz="2800" dirty="0" smtClean="0"/>
              <a:t>4/5</a:t>
            </a:r>
            <a:r>
              <a:rPr lang="zh-TW" altLang="en-US" sz="2800" dirty="0" smtClean="0"/>
              <a:t>，回國</a:t>
            </a:r>
            <a:r>
              <a:rPr lang="en-US" altLang="zh-TW" sz="2800" dirty="0" smtClean="0"/>
              <a:t>1/5</a:t>
            </a:r>
            <a:r>
              <a:rPr lang="zh-TW" altLang="en-US" sz="2800" dirty="0" smtClean="0"/>
              <a:t>。如未完成交換規定，須全額退還。</a:t>
            </a:r>
            <a:endParaRPr lang="en-US" altLang="zh-TW" sz="2800" dirty="0" smtClean="0"/>
          </a:p>
          <a:p>
            <a:pPr marL="452437" indent="-342900">
              <a:lnSpc>
                <a:spcPct val="90000"/>
              </a:lnSpc>
            </a:pPr>
            <a:endParaRPr lang="en-US" altLang="zh-TW" sz="600" dirty="0" smtClean="0"/>
          </a:p>
          <a:p>
            <a:pPr marL="452437" indent="-342900">
              <a:lnSpc>
                <a:spcPct val="90000"/>
              </a:lnSpc>
            </a:pPr>
            <a:r>
              <a:rPr lang="zh-TW" altLang="en-US" sz="2800" dirty="0" smtClean="0"/>
              <a:t>獲得校</a:t>
            </a:r>
            <a:r>
              <a:rPr lang="zh-TW" altLang="en-US" sz="2800" dirty="0"/>
              <a:t>內交通</a:t>
            </a:r>
            <a:r>
              <a:rPr lang="zh-TW" altLang="en-US" sz="2800" dirty="0" smtClean="0"/>
              <a:t>補助款者，</a:t>
            </a:r>
            <a:r>
              <a:rPr lang="zh-TW" altLang="en-US" sz="2800" dirty="0">
                <a:solidFill>
                  <a:srgbClr val="0070C0"/>
                </a:solidFill>
              </a:rPr>
              <a:t>回國後完成</a:t>
            </a:r>
            <a:r>
              <a:rPr lang="zh-TW" altLang="en-US" sz="2800" dirty="0">
                <a:solidFill>
                  <a:srgbClr val="00B0F0"/>
                </a:solidFill>
                <a:hlinkClick r:id="rId2"/>
              </a:rPr>
              <a:t>返校手續</a:t>
            </a:r>
            <a:r>
              <a:rPr lang="zh-TW" altLang="en-US" sz="2800" dirty="0">
                <a:solidFill>
                  <a:srgbClr val="00B0F0"/>
                </a:solidFill>
              </a:rPr>
              <a:t>，</a:t>
            </a:r>
            <a:r>
              <a:rPr lang="zh-TW" altLang="en-US" sz="2800" dirty="0">
                <a:solidFill>
                  <a:srgbClr val="0070C0"/>
                </a:solidFill>
              </a:rPr>
              <a:t>才會撥款至</a:t>
            </a:r>
            <a:r>
              <a:rPr lang="zh-TW" altLang="en-US" sz="2800" dirty="0" smtClean="0">
                <a:solidFill>
                  <a:srgbClr val="0070C0"/>
                </a:solidFill>
              </a:rPr>
              <a:t>帳戶 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sz="2800" dirty="0" smtClean="0"/>
              <a:t>非學</a:t>
            </a:r>
            <a:r>
              <a:rPr lang="zh-TW" altLang="en-US" sz="2800" dirty="0"/>
              <a:t>海飛</a:t>
            </a:r>
            <a:r>
              <a:rPr lang="zh-TW" altLang="en-US" sz="2800" dirty="0" smtClean="0"/>
              <a:t>颺機票費用</a:t>
            </a:r>
            <a:r>
              <a:rPr lang="en-US" altLang="zh-TW" sz="2800" dirty="0" smtClean="0"/>
              <a:t>)</a:t>
            </a:r>
          </a:p>
          <a:p>
            <a:pPr marL="452437" indent="-342900">
              <a:lnSpc>
                <a:spcPct val="90000"/>
              </a:lnSpc>
            </a:pPr>
            <a:endParaRPr lang="en-US" altLang="zh-TW" sz="600" dirty="0">
              <a:solidFill>
                <a:srgbClr val="0070C0"/>
              </a:solidFill>
            </a:endParaRPr>
          </a:p>
          <a:p>
            <a:pPr marL="452437" indent="-342900">
              <a:lnSpc>
                <a:spcPct val="90000"/>
              </a:lnSpc>
            </a:pPr>
            <a:r>
              <a:rPr lang="zh-TW" altLang="en-US" sz="2800" dirty="0" smtClean="0"/>
              <a:t>核銷需要文件注意</a:t>
            </a:r>
            <a:r>
              <a:rPr lang="zh-TW" altLang="en-US" sz="2800" dirty="0"/>
              <a:t>事項</a:t>
            </a:r>
            <a:r>
              <a:rPr lang="zh-TW" altLang="en-US" sz="2800" dirty="0" smtClean="0"/>
              <a:t>：</a:t>
            </a:r>
          </a:p>
          <a:p>
            <a:pPr marL="898525" indent="-788988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z="2800" dirty="0" smtClean="0"/>
              <a:t>「</a:t>
            </a:r>
            <a:r>
              <a:rPr lang="zh-TW" altLang="en-US" sz="2800" dirty="0"/>
              <a:t>旅行業代收轉付收據</a:t>
            </a:r>
            <a:r>
              <a:rPr lang="zh-TW" altLang="en-US" sz="2800" dirty="0" smtClean="0"/>
              <a:t>」</a:t>
            </a:r>
            <a:r>
              <a:rPr lang="en-US" altLang="zh-TW" sz="2800" dirty="0" smtClean="0"/>
              <a:t>(</a:t>
            </a:r>
            <a:r>
              <a:rPr lang="zh-TW" altLang="en-US" sz="2800" dirty="0"/>
              <a:t>抬頭開國立東華大學，統編</a:t>
            </a:r>
            <a:r>
              <a:rPr lang="en-US" altLang="zh-TW" sz="2800" dirty="0" smtClean="0"/>
              <a:t>08153719)</a:t>
            </a:r>
          </a:p>
          <a:p>
            <a:pPr marL="898525" indent="-788988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z="2800" dirty="0" smtClean="0"/>
              <a:t>「</a:t>
            </a:r>
            <a:r>
              <a:rPr lang="zh-TW" altLang="en-US" sz="2800" dirty="0">
                <a:solidFill>
                  <a:srgbClr val="FF0000"/>
                </a:solidFill>
              </a:rPr>
              <a:t>登機證存根</a:t>
            </a:r>
            <a:r>
              <a:rPr lang="zh-TW" altLang="en-US" sz="2800" dirty="0" smtClean="0"/>
              <a:t>」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</a:rPr>
              <a:t>小心不要弄丟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</a:p>
          <a:p>
            <a:pPr marL="898525" indent="-788988">
              <a:lnSpc>
                <a:spcPct val="90000"/>
              </a:lnSpc>
              <a:buNone/>
            </a:pP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「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搭乘</a:t>
            </a: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外國籍航空班機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申請書」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若有搭乘國外航班需提供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zh-TW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1059628" y="836712"/>
            <a:ext cx="7024744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zh-TW" altLang="en-US" sz="4400" b="1" dirty="0" smtClean="0">
                <a:solidFill>
                  <a:srgbClr val="00B050"/>
                </a:solidFill>
                <a:effectLst/>
              </a:rPr>
              <a:t>學海補助款</a:t>
            </a:r>
            <a:r>
              <a:rPr lang="en-US" altLang="zh-TW" sz="4400" b="1" dirty="0" smtClean="0">
                <a:solidFill>
                  <a:srgbClr val="00B050"/>
                </a:solidFill>
                <a:effectLst/>
              </a:rPr>
              <a:t>(</a:t>
            </a:r>
            <a:r>
              <a:rPr lang="zh-TW" altLang="en-US" sz="4400" b="1" dirty="0" smtClean="0">
                <a:solidFill>
                  <a:srgbClr val="00B050"/>
                </a:solidFill>
                <a:effectLst/>
              </a:rPr>
              <a:t>因應疫情</a:t>
            </a:r>
            <a:r>
              <a:rPr lang="en-US" altLang="zh-TW" sz="4400" b="1" dirty="0" smtClean="0">
                <a:solidFill>
                  <a:srgbClr val="00B050"/>
                </a:solidFill>
                <a:effectLst/>
              </a:rPr>
              <a:t>)</a:t>
            </a:r>
            <a:endParaRPr lang="zh-TW" altLang="en-US" sz="4400" b="1" dirty="0" smtClean="0">
              <a:solidFill>
                <a:srgbClr val="00B050"/>
              </a:solidFill>
              <a:effectLst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4464496"/>
          </a:xfrm>
        </p:spPr>
        <p:txBody>
          <a:bodyPr>
            <a:noAutofit/>
          </a:bodyPr>
          <a:lstStyle/>
          <a:p>
            <a:pPr marL="452437" indent="-342900">
              <a:lnSpc>
                <a:spcPct val="90000"/>
              </a:lnSpc>
            </a:pPr>
            <a:r>
              <a:rPr lang="zh-TW" altLang="en-US" sz="2800" dirty="0" smtClean="0"/>
              <a:t>「獎學金補助</a:t>
            </a:r>
            <a:r>
              <a:rPr lang="zh-TW" altLang="en-US" sz="2800" dirty="0"/>
              <a:t>」</a:t>
            </a:r>
            <a:endParaRPr lang="en-US" altLang="zh-TW" sz="2800" dirty="0" smtClean="0"/>
          </a:p>
          <a:p>
            <a:pPr marL="452437" indent="-342900">
              <a:lnSpc>
                <a:spcPct val="90000"/>
              </a:lnSpc>
            </a:pPr>
            <a:r>
              <a:rPr lang="zh-TW" altLang="en-US" sz="2800" dirty="0" smtClean="0"/>
              <a:t>「機票</a:t>
            </a: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及</a:t>
            </a:r>
            <a:r>
              <a:rPr lang="zh-TW" altLang="en-US" sz="2800" dirty="0">
                <a:solidFill>
                  <a:srgbClr val="0070C0"/>
                </a:solidFill>
              </a:rPr>
              <a:t>檢疫</a:t>
            </a:r>
            <a:r>
              <a:rPr lang="zh-TW" altLang="en-US" sz="2800" dirty="0" smtClean="0">
                <a:solidFill>
                  <a:srgbClr val="0070C0"/>
                </a:solidFill>
              </a:rPr>
              <a:t>相關</a:t>
            </a:r>
            <a:r>
              <a:rPr lang="en-US" altLang="zh-TW" sz="2800" dirty="0" smtClean="0">
                <a:solidFill>
                  <a:srgbClr val="0070C0"/>
                </a:solidFill>
              </a:rPr>
              <a:t>)</a:t>
            </a:r>
            <a:r>
              <a:rPr lang="zh-TW" altLang="en-US" sz="2800" dirty="0" smtClean="0"/>
              <a:t>費用」</a:t>
            </a:r>
            <a:endParaRPr lang="en-US" altLang="zh-TW" sz="2800" dirty="0" smtClean="0"/>
          </a:p>
          <a:p>
            <a:pPr marL="109537" indent="0">
              <a:lnSpc>
                <a:spcPct val="90000"/>
              </a:lnSpc>
              <a:buNone/>
            </a:pPr>
            <a:r>
              <a:rPr lang="zh-TW" altLang="en-US" sz="2800" dirty="0" smtClean="0"/>
              <a:t>實報實銷，以來回直飛經濟艙票價為原則。</a:t>
            </a:r>
            <a:endParaRPr lang="en-US" altLang="zh-TW" sz="2800" dirty="0" smtClean="0"/>
          </a:p>
          <a:p>
            <a:pPr marL="109537" indent="0">
              <a:lnSpc>
                <a:spcPct val="90000"/>
              </a:lnSpc>
              <a:buNone/>
            </a:pPr>
            <a:r>
              <a:rPr lang="zh-TW" altLang="en-US" sz="2800" dirty="0" smtClean="0"/>
              <a:t>檢疫相關費用若准予核銷，將另行通知。</a:t>
            </a:r>
            <a:endParaRPr lang="en-US" altLang="zh-TW" sz="2800" dirty="0" smtClean="0"/>
          </a:p>
          <a:p>
            <a:pPr marL="109537" indent="0">
              <a:lnSpc>
                <a:spcPct val="90000"/>
              </a:lnSpc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金額將於</a:t>
            </a:r>
            <a:r>
              <a:rPr lang="en-US" altLang="zh-TW" sz="2800" dirty="0" smtClean="0"/>
              <a:t>7/6</a:t>
            </a:r>
            <a:r>
              <a:rPr lang="zh-TW" altLang="en-US" sz="2800" dirty="0" smtClean="0"/>
              <a:t>後精算後個別通知同學</a:t>
            </a:r>
            <a:r>
              <a:rPr lang="en-US" altLang="zh-TW" sz="2800" dirty="0" smtClean="0"/>
              <a:t>)</a:t>
            </a:r>
          </a:p>
          <a:p>
            <a:pPr marL="452437" indent="-342900">
              <a:lnSpc>
                <a:spcPct val="90000"/>
              </a:lnSpc>
            </a:pPr>
            <a:endParaRPr lang="en-US" altLang="zh-TW" sz="2800" dirty="0"/>
          </a:p>
          <a:p>
            <a:pPr marL="452437" indent="-342900">
              <a:lnSpc>
                <a:spcPct val="90000"/>
              </a:lnSpc>
            </a:pPr>
            <a:r>
              <a:rPr lang="zh-TW" altLang="en-US" sz="2800" dirty="0" smtClean="0"/>
              <a:t>獲准延期可保留獎學金資格，但金額會依當年度預算與名額調整，「</a:t>
            </a:r>
            <a:r>
              <a:rPr lang="zh-TW" altLang="en-US" sz="2800" dirty="0"/>
              <a:t>機票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及檢疫相關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r>
              <a:rPr lang="zh-TW" altLang="en-US" sz="2800" dirty="0"/>
              <a:t>費用</a:t>
            </a:r>
            <a:r>
              <a:rPr lang="zh-TW" altLang="en-US" sz="2800" dirty="0" smtClean="0"/>
              <a:t>」則不會保留</a:t>
            </a:r>
            <a:endParaRPr lang="en-US" altLang="zh-TW" sz="2800" dirty="0"/>
          </a:p>
          <a:p>
            <a:pPr marL="452437" indent="-342900">
              <a:lnSpc>
                <a:spcPct val="90000"/>
              </a:lnSpc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1255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86748" y="764704"/>
            <a:ext cx="7024744" cy="129614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rgbClr val="00B050"/>
                </a:solidFill>
                <a:cs typeface="+mj-cs"/>
              </a:rPr>
              <a:t>責任義務</a:t>
            </a:r>
            <a:endParaRPr lang="zh-TW" altLang="en-US" sz="44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39937" name="內容版面配置區 1"/>
          <p:cNvSpPr>
            <a:spLocks noGrp="1"/>
          </p:cNvSpPr>
          <p:nvPr>
            <p:ph idx="1"/>
          </p:nvPr>
        </p:nvSpPr>
        <p:spPr>
          <a:xfrm>
            <a:off x="755576" y="2420888"/>
            <a:ext cx="7671064" cy="324036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+mn-ea"/>
              </a:rPr>
              <a:t>交換學生同時為</a:t>
            </a:r>
            <a:r>
              <a:rPr lang="zh-TW" altLang="en-US" sz="2800" dirty="0" smtClean="0">
                <a:solidFill>
                  <a:srgbClr val="0070C0"/>
                </a:solidFill>
                <a:latin typeface="+mn-ea"/>
              </a:rPr>
              <a:t>兩校學生，遵守兩校規定</a:t>
            </a:r>
            <a:r>
              <a:rPr lang="zh-TW" altLang="en-US" sz="2800" dirty="0" smtClean="0">
                <a:latin typeface="+mn-ea"/>
              </a:rPr>
              <a:t>，不做有損校譽之事，影響未來東華的交換資格。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+mn-ea"/>
              </a:rPr>
              <a:t>返校國後</a:t>
            </a:r>
            <a:r>
              <a:rPr lang="zh-TW" altLang="en-US" sz="2800" dirty="0" smtClean="0">
                <a:solidFill>
                  <a:srgbClr val="0070C0"/>
                </a:solidFill>
                <a:latin typeface="+mn-ea"/>
              </a:rPr>
              <a:t>協助輔導學弟妹、提供諮詢</a:t>
            </a:r>
            <a:r>
              <a:rPr lang="zh-TW" altLang="en-US" sz="2800" dirty="0" smtClean="0">
                <a:latin typeface="+mn-ea"/>
              </a:rPr>
              <a:t>；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國際處將提供聯絡信箱給往後錄取相同區域的同學</a:t>
            </a:r>
            <a:r>
              <a:rPr lang="zh-TW" altLang="en-US" sz="2800" dirty="0" smtClean="0">
                <a:latin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50"/>
                </a:solidFill>
              </a:rPr>
              <a:t>攜帶的物品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104456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先查好當地的</a:t>
            </a:r>
            <a:r>
              <a:rPr lang="zh-TW" altLang="en-US" sz="2800" dirty="0" smtClean="0">
                <a:solidFill>
                  <a:srgbClr val="0070C0"/>
                </a:solidFill>
              </a:rPr>
              <a:t>溫度、濕度</a:t>
            </a:r>
            <a:r>
              <a:rPr lang="zh-TW" altLang="en-US" sz="2800" dirty="0" smtClean="0"/>
              <a:t>變化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參考歷年學長姊的</a:t>
            </a:r>
            <a:r>
              <a:rPr lang="zh-TW" altLang="en-US" sz="2800" dirty="0" smtClean="0">
                <a:solidFill>
                  <a:srgbClr val="0070C0"/>
                </a:solidFill>
              </a:rPr>
              <a:t>交換心得</a:t>
            </a:r>
            <a:r>
              <a:rPr lang="zh-TW" altLang="en-US" sz="2800" dirty="0" smtClean="0"/>
              <a:t>建議，或網路上其他交換學生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背包客的心得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大部分的生活用品當地都有管道取得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個人慣用的藥品</a:t>
            </a:r>
            <a:endParaRPr lang="en-US" altLang="zh-TW" sz="28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5933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024744" cy="23042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2021</a:t>
            </a:r>
            <a:r>
              <a:rPr lang="zh-TW" altLang="en-US" dirty="0" smtClean="0"/>
              <a:t>秋季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交換生出國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流程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/>
          <a:stretch/>
        </p:blipFill>
        <p:spPr>
          <a:xfrm>
            <a:off x="3347864" y="260648"/>
            <a:ext cx="5328592" cy="6453336"/>
          </a:xfrm>
        </p:spPr>
      </p:pic>
    </p:spTree>
    <p:extLst>
      <p:ext uri="{BB962C8B-B14F-4D97-AF65-F5344CB8AC3E}">
        <p14:creationId xmlns:p14="http://schemas.microsoft.com/office/powerpoint/2010/main" val="8160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632" y="1196752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50"/>
                </a:solidFill>
              </a:rPr>
              <a:t>還可以多準備什麼</a:t>
            </a:r>
            <a:r>
              <a:rPr lang="en-US" altLang="zh-TW" sz="4400" b="1" dirty="0" smtClean="0">
                <a:solidFill>
                  <a:srgbClr val="00B050"/>
                </a:solidFill>
              </a:rPr>
              <a:t>?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348880"/>
            <a:ext cx="7704856" cy="3600400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除了衣物、個人慣用用品</a:t>
            </a:r>
            <a:r>
              <a:rPr lang="en-US" altLang="zh-TW" sz="2800" dirty="0" smtClean="0"/>
              <a:t>…</a:t>
            </a:r>
          </a:p>
          <a:p>
            <a:endParaRPr lang="en-US" altLang="zh-TW" sz="600" dirty="0" smtClean="0"/>
          </a:p>
          <a:p>
            <a:r>
              <a:rPr lang="zh-TW" altLang="en-US" sz="2800" dirty="0" smtClean="0"/>
              <a:t>事先準備一</a:t>
            </a:r>
            <a:r>
              <a:rPr lang="zh-TW" altLang="en-US" sz="2800" dirty="0" smtClean="0">
                <a:solidFill>
                  <a:srgbClr val="0070C0"/>
                </a:solidFill>
              </a:rPr>
              <a:t>些小禮物、卡片、紀念品</a:t>
            </a:r>
            <a:r>
              <a:rPr lang="zh-TW" altLang="en-US" sz="2800" dirty="0" smtClean="0">
                <a:solidFill>
                  <a:schemeClr val="tx1"/>
                </a:solidFill>
              </a:rPr>
              <a:t>，依照個人能力，不一定要花錢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endParaRPr lang="en-US" altLang="zh-TW" sz="6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/>
              <a:t>於交換期間執行</a:t>
            </a:r>
            <a:r>
              <a:rPr lang="zh-TW" altLang="en-US" sz="2800" dirty="0" smtClean="0">
                <a:solidFill>
                  <a:srgbClr val="0070C0"/>
                </a:solidFill>
              </a:rPr>
              <a:t>任務企劃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0070C0"/>
                </a:solidFill>
              </a:rPr>
              <a:t>分享台灣</a:t>
            </a:r>
            <a:r>
              <a:rPr lang="en-US" altLang="zh-TW" sz="2800" dirty="0" smtClean="0"/>
              <a:t>(ex.</a:t>
            </a:r>
            <a:r>
              <a:rPr lang="zh-TW" altLang="en-US" sz="2800" dirty="0" smtClean="0"/>
              <a:t> 國際週、臺灣週、交換生歡迎會等等</a:t>
            </a:r>
            <a:r>
              <a:rPr lang="en-US" altLang="zh-TW" sz="2800" dirty="0" smtClean="0"/>
              <a:t>)</a:t>
            </a:r>
          </a:p>
          <a:p>
            <a:endParaRPr lang="en-US" altLang="zh-TW" sz="600" dirty="0" smtClean="0"/>
          </a:p>
          <a:p>
            <a:r>
              <a:rPr lang="zh-TW" altLang="en-US" sz="2800" dirty="0" smtClean="0">
                <a:solidFill>
                  <a:srgbClr val="0070C0"/>
                </a:solidFill>
              </a:rPr>
              <a:t>幫忙國際處謝謝交換學校的聯絡老師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其他</a:t>
            </a:r>
            <a:r>
              <a:rPr lang="zh-TW" alt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業務窗口</a:t>
            </a:r>
          </a:p>
        </p:txBody>
      </p:sp>
      <p:sp>
        <p:nvSpPr>
          <p:cNvPr id="41985" name="內容版面配置區 1"/>
          <p:cNvSpPr>
            <a:spLocks noGrp="1"/>
          </p:cNvSpPr>
          <p:nvPr>
            <p:ph idx="1"/>
          </p:nvPr>
        </p:nvSpPr>
        <p:spPr>
          <a:xfrm>
            <a:off x="1043492" y="2420888"/>
            <a:ext cx="6777317" cy="3411741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TW" altLang="en-US" sz="2800" dirty="0" smtClean="0"/>
              <a:t>學雜費：台灣</a:t>
            </a:r>
            <a:r>
              <a:rPr lang="zh-TW" altLang="en-US" sz="2800" dirty="0"/>
              <a:t>銀行網站、總務處出納組</a:t>
            </a:r>
            <a:endParaRPr lang="en-US" altLang="zh-TW" sz="2800" dirty="0" smtClean="0"/>
          </a:p>
          <a:p>
            <a:pPr>
              <a:spcBef>
                <a:spcPts val="1000"/>
              </a:spcBef>
            </a:pPr>
            <a:r>
              <a:rPr lang="zh-TW" altLang="en-US" sz="2800" dirty="0" smtClean="0"/>
              <a:t>學分抵</a:t>
            </a:r>
            <a:r>
              <a:rPr lang="zh-TW" altLang="en-US" sz="2800" dirty="0"/>
              <a:t>免：教務處</a:t>
            </a:r>
            <a:r>
              <a:rPr lang="zh-TW" altLang="en-US" sz="2800" dirty="0" smtClean="0"/>
              <a:t>註冊組</a:t>
            </a:r>
          </a:p>
          <a:p>
            <a:pPr>
              <a:spcBef>
                <a:spcPts val="1000"/>
              </a:spcBef>
            </a:pPr>
            <a:r>
              <a:rPr lang="zh-TW" altLang="en-US" sz="2800" dirty="0" smtClean="0"/>
              <a:t>宿舍：</a:t>
            </a:r>
            <a:r>
              <a:rPr lang="zh-TW" altLang="en-US" sz="2800" dirty="0"/>
              <a:t>學</a:t>
            </a:r>
            <a:r>
              <a:rPr lang="zh-TW" altLang="en-US" sz="2800" dirty="0" smtClean="0"/>
              <a:t>務處生輔組</a:t>
            </a:r>
          </a:p>
          <a:p>
            <a:pPr>
              <a:spcBef>
                <a:spcPts val="1000"/>
              </a:spcBef>
            </a:pPr>
            <a:r>
              <a:rPr lang="zh-TW" altLang="en-US" sz="2800" dirty="0" smtClean="0"/>
              <a:t>役男：</a:t>
            </a:r>
            <a:r>
              <a:rPr lang="zh-TW" altLang="en-US" sz="2800" dirty="0"/>
              <a:t>學</a:t>
            </a:r>
            <a:r>
              <a:rPr lang="zh-TW" altLang="en-US" sz="2800" dirty="0" smtClean="0"/>
              <a:t>務處生活輔導組、國際處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67582" y="98072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50"/>
                </a:solidFill>
              </a:rPr>
              <a:t>所有需要的文件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508977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國際處</a:t>
            </a:r>
            <a:r>
              <a:rPr lang="en-US" altLang="zh-TW" sz="2800" dirty="0" smtClean="0">
                <a:solidFill>
                  <a:schemeClr val="tx1"/>
                </a:solidFill>
              </a:rPr>
              <a:t>-</a:t>
            </a:r>
            <a:r>
              <a:rPr lang="zh-TW" altLang="en-US" sz="2800" dirty="0" smtClean="0">
                <a:solidFill>
                  <a:schemeClr val="tx1"/>
                </a:solidFill>
              </a:rPr>
              <a:t>本地生</a:t>
            </a:r>
            <a:r>
              <a:rPr lang="en-US" altLang="zh-TW" sz="2800" dirty="0" smtClean="0">
                <a:solidFill>
                  <a:schemeClr val="tx1"/>
                </a:solidFill>
              </a:rPr>
              <a:t>-</a:t>
            </a:r>
            <a:r>
              <a:rPr lang="zh-TW" altLang="en-US" sz="2800" dirty="0" smtClean="0">
                <a:solidFill>
                  <a:schemeClr val="tx1"/>
                </a:solidFill>
              </a:rPr>
              <a:t>出國交換簡章</a:t>
            </a:r>
            <a:r>
              <a:rPr lang="zh-TW" altLang="en-US" sz="2800" dirty="0">
                <a:solidFill>
                  <a:schemeClr val="tx1"/>
                </a:solidFill>
              </a:rPr>
              <a:t>與表單</a:t>
            </a:r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en-US" altLang="zh-TW" sz="2800" dirty="0">
                <a:hlinkClick r:id="rId2"/>
              </a:rPr>
              <a:t>https://oia.ndhu.edu.tw/ndhu-student/outbound-exchange/exchange-regulation-application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912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7678" y="811640"/>
            <a:ext cx="7024744" cy="889168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</a:rPr>
              <a:t>延期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16832"/>
            <a:ext cx="7200916" cy="4536504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考量同學交換國家疫苗施打狀況佳，本校將開放交換生於</a:t>
            </a:r>
            <a:r>
              <a:rPr lang="en-US" altLang="zh-TW" sz="3200" dirty="0"/>
              <a:t>2021</a:t>
            </a:r>
            <a:r>
              <a:rPr lang="zh-TW" altLang="en-US" sz="3200" dirty="0"/>
              <a:t>秋季出國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zh-TW" sz="3200" dirty="0" smtClean="0"/>
              <a:t>延期</a:t>
            </a:r>
            <a:r>
              <a:rPr lang="zh-TW" altLang="zh-TW" sz="3200" dirty="0"/>
              <a:t>只能因不可抗力</a:t>
            </a:r>
            <a:r>
              <a:rPr lang="zh-TW" altLang="zh-TW" sz="3200" dirty="0" smtClean="0"/>
              <a:t>因素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ex</a:t>
            </a:r>
            <a:r>
              <a:rPr lang="en-US" altLang="zh-TW" sz="3200" dirty="0"/>
              <a:t>.</a:t>
            </a:r>
            <a:r>
              <a:rPr lang="zh-TW" altLang="zh-TW" sz="3200" dirty="0"/>
              <a:t>姊妹校終止交換、交換國禁止留學生入境</a:t>
            </a:r>
            <a:r>
              <a:rPr lang="zh-TW" altLang="zh-TW" sz="3200" dirty="0" smtClean="0"/>
              <a:t>等等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zh-TW" sz="3200" dirty="0" smtClean="0"/>
              <a:t>如果</a:t>
            </a:r>
            <a:r>
              <a:rPr lang="zh-TW" altLang="en-US" sz="3200" dirty="0" smtClean="0"/>
              <a:t>擔心全球疫情，歡迎等</a:t>
            </a:r>
            <a:r>
              <a:rPr lang="zh-TW" altLang="zh-TW" sz="3200" dirty="0" smtClean="0"/>
              <a:t>疫</a:t>
            </a:r>
            <a:r>
              <a:rPr lang="zh-TW" altLang="zh-TW" sz="3200" dirty="0"/>
              <a:t>情</a:t>
            </a:r>
            <a:r>
              <a:rPr lang="zh-TW" altLang="zh-TW" sz="3200" dirty="0" smtClean="0"/>
              <a:t>緩和再</a:t>
            </a:r>
            <a:r>
              <a:rPr lang="zh-TW" altLang="en-US" sz="3200" dirty="0" smtClean="0"/>
              <a:t>次</a:t>
            </a:r>
            <a:r>
              <a:rPr lang="zh-TW" altLang="zh-TW" sz="3200" dirty="0" smtClean="0"/>
              <a:t>申請交換</a:t>
            </a:r>
            <a:r>
              <a:rPr lang="en-US" altLang="zh-TW" sz="3200" dirty="0" smtClean="0"/>
              <a:t>!</a:t>
            </a:r>
            <a:endParaRPr lang="zh-TW" altLang="zh-TW" sz="3200" dirty="0"/>
          </a:p>
          <a:p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8792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00800" cy="11521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學海</a:t>
            </a:r>
            <a:r>
              <a:rPr lang="en-US" altLang="zh-TW" dirty="0" smtClean="0"/>
              <a:t>-</a:t>
            </a:r>
            <a:r>
              <a:rPr lang="zh-TW" altLang="en-US" dirty="0" smtClean="0"/>
              <a:t>行政契約書</a:t>
            </a:r>
            <a:r>
              <a:rPr lang="en-US" altLang="zh-TW" dirty="0" smtClean="0"/>
              <a:t>-</a:t>
            </a:r>
            <a:r>
              <a:rPr lang="zh-TW" altLang="en-US" sz="3600" dirty="0" smtClean="0">
                <a:solidFill>
                  <a:srgbClr val="FF0000"/>
                </a:solidFill>
              </a:rPr>
              <a:t>僅填紅框內容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359163"/>
            <a:ext cx="6777317" cy="3508977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3119"/>
          <a:stretch/>
        </p:blipFill>
        <p:spPr>
          <a:xfrm>
            <a:off x="395536" y="3284984"/>
            <a:ext cx="8261559" cy="34563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7171" b="3186"/>
          <a:stretch/>
        </p:blipFill>
        <p:spPr>
          <a:xfrm>
            <a:off x="395536" y="1340768"/>
            <a:ext cx="8261559" cy="18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8135404" y="1396191"/>
            <a:ext cx="5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P.1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35403" y="3323167"/>
            <a:ext cx="5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P.3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551" y="2257530"/>
            <a:ext cx="8277527" cy="636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7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9778" y="116632"/>
            <a:ext cx="7024744" cy="1143000"/>
          </a:xfrm>
        </p:spPr>
        <p:txBody>
          <a:bodyPr/>
          <a:lstStyle/>
          <a:p>
            <a:r>
              <a:rPr lang="zh-TW" altLang="en-US" dirty="0" smtClean="0"/>
              <a:t>學海</a:t>
            </a:r>
            <a:r>
              <a:rPr lang="en-US" altLang="zh-TW" dirty="0" smtClean="0"/>
              <a:t>-</a:t>
            </a:r>
            <a:r>
              <a:rPr lang="zh-TW" altLang="en-US" dirty="0" smtClean="0"/>
              <a:t>收據</a:t>
            </a:r>
            <a:r>
              <a:rPr lang="en-US" altLang="zh-TW" dirty="0"/>
              <a:t>-</a:t>
            </a:r>
            <a:r>
              <a:rPr lang="zh-TW" altLang="en-US" sz="3600" dirty="0">
                <a:solidFill>
                  <a:srgbClr val="FF0000"/>
                </a:solidFill>
              </a:rPr>
              <a:t>僅填紅框內容</a:t>
            </a:r>
            <a:endParaRPr lang="zh-TW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52776"/>
            <a:ext cx="7620994" cy="544964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5575" y="3284984"/>
            <a:ext cx="7560841" cy="252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3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32848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學海</a:t>
            </a:r>
            <a:r>
              <a:rPr lang="en-US" altLang="zh-TW" dirty="0" smtClean="0"/>
              <a:t>-</a:t>
            </a:r>
            <a:r>
              <a:rPr lang="zh-TW" altLang="en-US" dirty="0" smtClean="0"/>
              <a:t>借款申請單</a:t>
            </a:r>
            <a:r>
              <a:rPr lang="en-US" altLang="zh-TW" dirty="0"/>
              <a:t>-</a:t>
            </a:r>
            <a:r>
              <a:rPr lang="zh-TW" altLang="en-US" sz="3600" dirty="0">
                <a:solidFill>
                  <a:srgbClr val="FF0000"/>
                </a:solidFill>
              </a:rPr>
              <a:t>僅填紅框內容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712968" cy="53162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7551" y="2780928"/>
            <a:ext cx="8360913" cy="2664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8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008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學海範例</a:t>
            </a:r>
            <a:r>
              <a:rPr lang="en-US" altLang="zh-TW" dirty="0" smtClean="0"/>
              <a:t>-</a:t>
            </a:r>
            <a:r>
              <a:rPr lang="zh-TW" altLang="en-US" dirty="0" smtClean="0"/>
              <a:t>劃帳清冊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31640"/>
            <a:ext cx="8568952" cy="53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2708920"/>
            <a:ext cx="6777317" cy="2304257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zh-TW" altLang="en-US" sz="6600" b="1" dirty="0" smtClean="0">
                <a:solidFill>
                  <a:srgbClr val="00B050"/>
                </a:solidFill>
              </a:rPr>
              <a:t>祝</a:t>
            </a:r>
            <a:endParaRPr lang="en-US" altLang="zh-TW" sz="6600" b="1" dirty="0" smtClean="0">
              <a:solidFill>
                <a:srgbClr val="00B050"/>
              </a:solidFill>
            </a:endParaRPr>
          </a:p>
          <a:p>
            <a:pPr marL="68580" indent="0" algn="ctr">
              <a:buNone/>
            </a:pPr>
            <a:r>
              <a:rPr lang="zh-TW" altLang="en-US" sz="6600" b="1" dirty="0" smtClean="0">
                <a:solidFill>
                  <a:srgbClr val="00B050"/>
                </a:solidFill>
              </a:rPr>
              <a:t>出國平安</a:t>
            </a:r>
            <a:r>
              <a:rPr lang="en-US" altLang="zh-TW" sz="6600" b="1" dirty="0" smtClean="0">
                <a:solidFill>
                  <a:srgbClr val="00B050"/>
                </a:solidFill>
              </a:rPr>
              <a:t>!</a:t>
            </a:r>
            <a:endParaRPr lang="zh-TW" alt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194421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錄取通知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711" b="1151"/>
          <a:stretch/>
        </p:blipFill>
        <p:spPr>
          <a:xfrm>
            <a:off x="2915816" y="116632"/>
            <a:ext cx="5810250" cy="66247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95936" y="3356992"/>
            <a:ext cx="792088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635896" y="4509120"/>
            <a:ext cx="44644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860032" y="2132856"/>
            <a:ext cx="201622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4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內容版面配置區 2"/>
          <p:cNvSpPr>
            <a:spLocks noGrp="1"/>
          </p:cNvSpPr>
          <p:nvPr>
            <p:ph idx="1"/>
          </p:nvPr>
        </p:nvSpPr>
        <p:spPr>
          <a:xfrm>
            <a:off x="1403648" y="2060848"/>
            <a:ext cx="6489169" cy="417646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 smtClean="0"/>
              <a:t>錄取通知</a:t>
            </a:r>
            <a:endParaRPr lang="en-US" altLang="zh-TW" sz="2800" dirty="0" smtClean="0"/>
          </a:p>
          <a:p>
            <a:r>
              <a:rPr lang="zh-TW" altLang="en-US" sz="2800" dirty="0" smtClean="0"/>
              <a:t>註冊選課</a:t>
            </a:r>
            <a:endParaRPr lang="en-US" altLang="zh-TW" sz="2800" dirty="0"/>
          </a:p>
          <a:p>
            <a:pPr eaLnBrk="1" hangingPunct="1"/>
            <a:r>
              <a:rPr lang="zh-TW" altLang="en-US" sz="2800" dirty="0" smtClean="0"/>
              <a:t>役男緩徵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學分</a:t>
            </a:r>
            <a:r>
              <a:rPr lang="zh-TW" altLang="en-US" sz="2800" dirty="0"/>
              <a:t>抵</a:t>
            </a:r>
            <a:r>
              <a:rPr lang="zh-TW" altLang="en-US" sz="2800" dirty="0" smtClean="0"/>
              <a:t>免</a:t>
            </a:r>
            <a:endParaRPr lang="en-US" altLang="zh-TW" sz="2800" dirty="0"/>
          </a:p>
          <a:p>
            <a:r>
              <a:rPr lang="zh-TW" altLang="en-US" sz="2800" dirty="0" smtClean="0"/>
              <a:t>出國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返校</a:t>
            </a:r>
            <a:r>
              <a:rPr lang="zh-TW" altLang="en-US" sz="2800" dirty="0"/>
              <a:t>手續</a:t>
            </a:r>
            <a:endParaRPr lang="en-US" altLang="zh-TW" sz="2800" dirty="0"/>
          </a:p>
          <a:p>
            <a:r>
              <a:rPr lang="zh-TW" altLang="en-US" sz="2800" dirty="0" smtClean="0"/>
              <a:t>補助款請領</a:t>
            </a:r>
            <a:endParaRPr lang="en-US" altLang="zh-TW" sz="2800" dirty="0"/>
          </a:p>
          <a:p>
            <a:r>
              <a:rPr lang="zh-TW" altLang="en-US" sz="2800" dirty="0"/>
              <a:t>責任義務</a:t>
            </a:r>
            <a:endParaRPr lang="en-US" altLang="zh-TW" sz="2800" dirty="0" smtClean="0"/>
          </a:p>
          <a:p>
            <a:r>
              <a:rPr lang="zh-TW" altLang="en-US" sz="2800" dirty="0" smtClean="0"/>
              <a:t>其他業務單位</a:t>
            </a:r>
            <a:endParaRPr lang="en-US" altLang="zh-TW" sz="2800" dirty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zh-TW" sz="2600" dirty="0" smtClean="0"/>
          </a:p>
          <a:p>
            <a:pPr eaLnBrk="1" hangingPunct="1">
              <a:lnSpc>
                <a:spcPct val="80000"/>
              </a:lnSpc>
            </a:pPr>
            <a:endParaRPr lang="zh-TW" altLang="en-US" sz="26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35860" y="764704"/>
            <a:ext cx="7024744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目錄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9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xfrm>
            <a:off x="1149638" y="1052736"/>
            <a:ext cx="7024744" cy="757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rgbClr val="00B050"/>
                </a:solidFill>
                <a:effectLst/>
              </a:rPr>
              <a:t>已經收到錄取通知</a:t>
            </a: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755576" y="1700808"/>
            <a:ext cx="7812868" cy="4392488"/>
          </a:xfrm>
        </p:spPr>
        <p:txBody>
          <a:bodyPr>
            <a:normAutofit fontScale="92500" lnSpcReduction="10000"/>
          </a:bodyPr>
          <a:lstStyle/>
          <a:p>
            <a:pPr marL="90488" indent="19050" eaLnBrk="1" hangingPunct="1">
              <a:buFont typeface="Wingdings 3" pitchFamily="18" charset="2"/>
              <a:buNone/>
            </a:pPr>
            <a:endParaRPr lang="zh-TW" altLang="en-US" dirty="0" smtClean="0"/>
          </a:p>
          <a:p>
            <a:pPr marL="90488" indent="19050" eaLnBrk="1" hangingPunct="1"/>
            <a:r>
              <a:rPr lang="zh-TW" altLang="en-US" sz="2800" dirty="0" smtClean="0"/>
              <a:t>錄取通知</a:t>
            </a:r>
            <a:endParaRPr lang="en-US" altLang="zh-TW" sz="2800" dirty="0" smtClean="0"/>
          </a:p>
          <a:p>
            <a:pPr marL="90488" indent="0"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/>
              <a:t>已收到姐妹校錄取通知的同學，請</a:t>
            </a:r>
            <a:r>
              <a:rPr lang="zh-TW" altLang="en-US" sz="2800" dirty="0" smtClean="0">
                <a:solidFill>
                  <a:srgbClr val="0070C0"/>
                </a:solidFill>
              </a:rPr>
              <a:t>寄錄取通知電子檔給國際處</a:t>
            </a:r>
            <a:r>
              <a:rPr lang="zh-TW" altLang="en-US" sz="2800" dirty="0" smtClean="0">
                <a:solidFill>
                  <a:schemeClr val="tx1"/>
                </a:solidFill>
              </a:rPr>
              <a:t>以協助同學檢查</a:t>
            </a:r>
            <a:r>
              <a:rPr lang="zh-TW" altLang="en-US" sz="2800" dirty="0" smtClean="0">
                <a:solidFill>
                  <a:schemeClr val="tx1"/>
                </a:solidFill>
              </a:rPr>
              <a:t>進度</a:t>
            </a:r>
            <a:endParaRPr lang="en-US" altLang="zh-TW" sz="800" dirty="0">
              <a:solidFill>
                <a:schemeClr val="tx1"/>
              </a:solidFill>
            </a:endParaRPr>
          </a:p>
          <a:p>
            <a:pPr marL="90488" indent="0" eaLnBrk="1" hangingPunct="1">
              <a:buNone/>
            </a:pPr>
            <a:endParaRPr lang="en-US" altLang="zh-TW" sz="700" dirty="0" smtClean="0">
              <a:solidFill>
                <a:schemeClr val="tx1"/>
              </a:solidFill>
            </a:endParaRPr>
          </a:p>
          <a:p>
            <a:pPr marL="90488" indent="0" eaLnBrk="1" hangingPunct="1"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</a:rPr>
              <a:t>檢查錄取通知的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姓名拼音</a:t>
            </a:r>
            <a:r>
              <a:rPr lang="zh-TW" altLang="en-US" sz="2800" dirty="0" smtClean="0">
                <a:solidFill>
                  <a:srgbClr val="FF0000"/>
                </a:solidFill>
              </a:rPr>
              <a:t>、交換期間等個人資訊</a:t>
            </a:r>
            <a:r>
              <a:rPr lang="zh-TW" altLang="en-US" sz="2800" dirty="0" smtClean="0">
                <a:solidFill>
                  <a:schemeClr val="tx1"/>
                </a:solidFill>
              </a:rPr>
              <a:t>是否正確</a:t>
            </a:r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</a:rPr>
              <a:t>與護照一致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</a:p>
          <a:p>
            <a:pPr marL="90488" indent="0" eaLnBrk="1" hangingPunct="1">
              <a:buNone/>
            </a:pPr>
            <a:endParaRPr lang="en-US" altLang="zh-TW" sz="700" dirty="0" smtClean="0">
              <a:solidFill>
                <a:schemeClr val="tx1"/>
              </a:solidFill>
            </a:endParaRPr>
          </a:p>
          <a:p>
            <a:pPr marL="90488" indent="0" eaLnBrk="1" hangingPunct="1">
              <a:buNone/>
            </a:pPr>
            <a:r>
              <a:rPr lang="en-US" altLang="zh-TW" sz="2800" dirty="0"/>
              <a:t>3</a:t>
            </a:r>
            <a:r>
              <a:rPr lang="en-US" altLang="zh-TW" sz="2800" dirty="0" smtClean="0"/>
              <a:t>.</a:t>
            </a:r>
            <a:r>
              <a:rPr lang="zh-TW" altLang="en-US" sz="2800" dirty="0" smtClean="0">
                <a:solidFill>
                  <a:srgbClr val="0070C0"/>
                </a:solidFill>
              </a:rPr>
              <a:t>預約辦理學生</a:t>
            </a:r>
            <a:r>
              <a:rPr lang="zh-TW" altLang="en-US" sz="2800" dirty="0" smtClean="0">
                <a:solidFill>
                  <a:srgbClr val="0070C0"/>
                </a:solidFill>
              </a:rPr>
              <a:t>簽證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90488" indent="0" eaLnBrk="1" hangingPunct="1">
              <a:buNone/>
            </a:pPr>
            <a:endParaRPr lang="en-US" altLang="zh-TW" sz="800" dirty="0">
              <a:solidFill>
                <a:srgbClr val="0070C0"/>
              </a:solidFill>
            </a:endParaRPr>
          </a:p>
          <a:p>
            <a:pPr marL="90488" indent="0">
              <a:buNone/>
            </a:pPr>
            <a:r>
              <a:rPr lang="en-US" altLang="zh-TW" sz="2800" dirty="0" smtClean="0"/>
              <a:t>4.</a:t>
            </a:r>
            <a:r>
              <a:rPr lang="zh-TW" altLang="en-US" sz="2800" dirty="0"/>
              <a:t>如收到紙本錄取通知者</a:t>
            </a:r>
            <a:r>
              <a:rPr lang="zh-TW" altLang="en-US" sz="2800" dirty="0" smtClean="0"/>
              <a:t>請妥善保管</a:t>
            </a:r>
            <a:r>
              <a:rPr lang="en-US" altLang="zh-TW" sz="2800" dirty="0" smtClean="0"/>
              <a:t>-</a:t>
            </a:r>
            <a:r>
              <a:rPr lang="zh-TW" altLang="en-US" sz="2800" dirty="0">
                <a:solidFill>
                  <a:srgbClr val="0070C0"/>
                </a:solidFill>
              </a:rPr>
              <a:t>正本僅一</a:t>
            </a:r>
            <a:r>
              <a:rPr lang="zh-TW" altLang="en-US" sz="2800" dirty="0" smtClean="0">
                <a:solidFill>
                  <a:srgbClr val="0070C0"/>
                </a:solidFill>
              </a:rPr>
              <a:t>份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90488" indent="0">
              <a:buNone/>
            </a:pPr>
            <a:r>
              <a:rPr lang="zh-TW" altLang="en-US" sz="2800" dirty="0" smtClean="0"/>
              <a:t>（部分學校僅提供電子檔）</a:t>
            </a:r>
            <a:endParaRPr lang="zh-TW" altLang="en-US" sz="2400" dirty="0" smtClean="0"/>
          </a:p>
          <a:p>
            <a:pPr marL="90488" indent="19050"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1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xfrm>
            <a:off x="1059628" y="1302960"/>
            <a:ext cx="7024744" cy="757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rgbClr val="00B050"/>
                </a:solidFill>
                <a:effectLst/>
              </a:rPr>
              <a:t>還沒拿到錄取通知</a:t>
            </a:r>
            <a:r>
              <a:rPr lang="en-US" altLang="zh-TW" b="1" dirty="0" smtClean="0">
                <a:solidFill>
                  <a:srgbClr val="00B050"/>
                </a:solidFill>
                <a:effectLst/>
              </a:rPr>
              <a:t>?</a:t>
            </a:r>
            <a:endParaRPr lang="zh-TW" altLang="en-US" b="1" dirty="0" smtClean="0">
              <a:solidFill>
                <a:srgbClr val="00B050"/>
              </a:solidFill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1059628" y="2780928"/>
            <a:ext cx="7024744" cy="3816424"/>
          </a:xfrm>
        </p:spPr>
        <p:txBody>
          <a:bodyPr>
            <a:normAutofit/>
          </a:bodyPr>
          <a:lstStyle/>
          <a:p>
            <a:pPr marL="90488" indent="19050"/>
            <a:r>
              <a:rPr lang="zh-TW" altLang="en-US" sz="2800" dirty="0" smtClean="0"/>
              <a:t>請</a:t>
            </a:r>
            <a:r>
              <a:rPr lang="en-US" altLang="zh-TW" sz="2800" dirty="0"/>
              <a:t>(</a:t>
            </a:r>
            <a:r>
              <a:rPr lang="zh-TW" altLang="en-US" sz="2800" dirty="0"/>
              <a:t>於</a:t>
            </a:r>
            <a:r>
              <a:rPr lang="en-US" altLang="zh-TW" sz="2800" dirty="0" smtClean="0"/>
              <a:t>FB</a:t>
            </a:r>
            <a:r>
              <a:rPr lang="zh-TW" altLang="en-US" sz="2800" dirty="0" smtClean="0"/>
              <a:t>社團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回報國際處預計開學日期，國際處會再追蹤姊妹校進度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90488" indent="19050"/>
            <a:endParaRPr lang="en-US" altLang="zh-TW" sz="2800" dirty="0">
              <a:solidFill>
                <a:schemeClr val="tx1"/>
              </a:solidFill>
            </a:endParaRPr>
          </a:p>
          <a:p>
            <a:pPr marL="90488" indent="19050"/>
            <a:r>
              <a:rPr lang="zh-TW" altLang="en-US" sz="2800" dirty="0" smtClean="0">
                <a:solidFill>
                  <a:schemeClr val="tx1"/>
                </a:solidFill>
              </a:rPr>
              <a:t>照常在東華選課、申請</a:t>
            </a:r>
            <a:r>
              <a:rPr lang="zh-TW" altLang="en-US" sz="2800" dirty="0" smtClean="0">
                <a:solidFill>
                  <a:schemeClr val="tx1"/>
                </a:solidFill>
              </a:rPr>
              <a:t>宿舍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9778" y="908720"/>
            <a:ext cx="702474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00B050"/>
                </a:solidFill>
                <a:cs typeface="+mj-cs"/>
              </a:rPr>
              <a:t>註冊</a:t>
            </a:r>
            <a:endParaRPr lang="zh-TW" altLang="en-US" sz="4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8673" name="內容版面配置區 1"/>
          <p:cNvSpPr>
            <a:spLocks noGrp="1"/>
          </p:cNvSpPr>
          <p:nvPr>
            <p:ph idx="1"/>
          </p:nvPr>
        </p:nvSpPr>
        <p:spPr>
          <a:xfrm>
            <a:off x="919778" y="2132856"/>
            <a:ext cx="7468646" cy="369977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 smtClean="0">
                <a:solidFill>
                  <a:schemeClr val="tx1"/>
                </a:solidFill>
              </a:rPr>
              <a:t>下學期記得</a:t>
            </a:r>
            <a:r>
              <a:rPr lang="zh-TW" altLang="en-US" sz="2800" dirty="0" smtClean="0">
                <a:solidFill>
                  <a:srgbClr val="0070C0"/>
                </a:solidFill>
              </a:rPr>
              <a:t>在東華註冊、繳學費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zh-TW" altLang="en-US" sz="2800" dirty="0" smtClean="0">
                <a:solidFill>
                  <a:schemeClr val="tx1"/>
                </a:solidFill>
              </a:rPr>
              <a:t>如果東華註冊、繳費期間時已經出國，記得請家人朋友幫忙註冊與繳費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zh-TW" altLang="en-US" sz="2800" dirty="0" smtClean="0">
                <a:solidFill>
                  <a:schemeClr val="tx1"/>
                </a:solidFill>
              </a:rPr>
              <a:t>以往</a:t>
            </a:r>
            <a:r>
              <a:rPr lang="zh-TW" altLang="en-US" sz="2800" dirty="0" smtClean="0">
                <a:solidFill>
                  <a:srgbClr val="FF0000"/>
                </a:solidFill>
              </a:rPr>
              <a:t>繳費時間自</a:t>
            </a:r>
            <a:r>
              <a:rPr lang="en-US" altLang="zh-TW" sz="2800" dirty="0" smtClean="0">
                <a:solidFill>
                  <a:srgbClr val="FF0000"/>
                </a:solidFill>
              </a:rPr>
              <a:t>8/20</a:t>
            </a:r>
            <a:r>
              <a:rPr lang="zh-TW" altLang="en-US" sz="2800" dirty="0" smtClean="0">
                <a:solidFill>
                  <a:srgbClr val="FF0000"/>
                </a:solidFill>
              </a:rPr>
              <a:t>開始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zh-TW" sz="2800" dirty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sz="2800" dirty="0" smtClean="0">
                <a:solidFill>
                  <a:schemeClr val="tx1"/>
                </a:solidFill>
              </a:rPr>
              <a:t>在國外時</a:t>
            </a:r>
            <a:r>
              <a:rPr lang="zh-TW" altLang="en-US" sz="2800" dirty="0">
                <a:solidFill>
                  <a:schemeClr val="tx1"/>
                </a:solidFill>
              </a:rPr>
              <a:t>也</a:t>
            </a:r>
            <a:r>
              <a:rPr lang="zh-TW" altLang="en-US" sz="2800" dirty="0" smtClean="0">
                <a:solidFill>
                  <a:schemeClr val="tx1"/>
                </a:solidFill>
              </a:rPr>
              <a:t>記得注意下一學期的註冊時程</a:t>
            </a:r>
            <a:r>
              <a:rPr lang="en-US" altLang="zh-TW" sz="2800" dirty="0" smtClean="0">
                <a:solidFill>
                  <a:schemeClr val="tx1"/>
                </a:solidFill>
              </a:rPr>
              <a:t>(110-2</a:t>
            </a:r>
            <a:r>
              <a:rPr lang="zh-TW" altLang="en-US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111-1)</a:t>
            </a:r>
            <a:r>
              <a:rPr lang="zh-TW" altLang="en-US" sz="2800" dirty="0" smtClean="0">
                <a:solidFill>
                  <a:schemeClr val="tx1"/>
                </a:solidFill>
              </a:rPr>
              <a:t>，以免錯過註冊時間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9778" y="836712"/>
            <a:ext cx="702474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B050"/>
                </a:solidFill>
              </a:rPr>
              <a:t>宿舍</a:t>
            </a:r>
            <a:endParaRPr lang="zh-TW" altLang="en-US" sz="4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8673" name="內容版面配置區 1"/>
          <p:cNvSpPr>
            <a:spLocks noGrp="1"/>
          </p:cNvSpPr>
          <p:nvPr>
            <p:ph idx="1"/>
          </p:nvPr>
        </p:nvSpPr>
        <p:spPr>
          <a:xfrm>
            <a:off x="827584" y="2492896"/>
            <a:ext cx="7612662" cy="36004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 smtClean="0">
                <a:solidFill>
                  <a:schemeClr val="tx1"/>
                </a:solidFill>
              </a:rPr>
              <a:t>交換</a:t>
            </a:r>
            <a:r>
              <a:rPr lang="zh-TW" altLang="en-US" sz="2800" dirty="0" smtClean="0">
                <a:solidFill>
                  <a:srgbClr val="0070C0"/>
                </a:solidFill>
              </a:rPr>
              <a:t>一學期</a:t>
            </a:r>
            <a:r>
              <a:rPr lang="zh-TW" altLang="en-US" sz="2800" dirty="0" smtClean="0">
                <a:solidFill>
                  <a:schemeClr val="tx1"/>
                </a:solidFill>
              </a:rPr>
              <a:t>請</a:t>
            </a:r>
            <a:r>
              <a:rPr lang="zh-TW" altLang="en-US" sz="2800" dirty="0" smtClean="0">
                <a:solidFill>
                  <a:srgbClr val="0070C0"/>
                </a:solidFill>
              </a:rPr>
              <a:t>照常申請宿舍</a:t>
            </a:r>
            <a:r>
              <a:rPr lang="zh-TW" altLang="en-US" sz="2800" dirty="0" smtClean="0">
                <a:solidFill>
                  <a:schemeClr val="tx1"/>
                </a:solidFill>
              </a:rPr>
              <a:t>，可保留下下學期之床位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未</a:t>
            </a:r>
            <a:r>
              <a:rPr lang="zh-TW" altLang="en-US" sz="2800" dirty="0" smtClean="0">
                <a:solidFill>
                  <a:schemeClr val="tx1"/>
                </a:solidFill>
              </a:rPr>
              <a:t>繳交在國外交換時的宿舍費用，生</a:t>
            </a:r>
            <a:r>
              <a:rPr lang="zh-TW" altLang="en-US" sz="2800" dirty="0">
                <a:solidFill>
                  <a:schemeClr val="tx1"/>
                </a:solidFill>
              </a:rPr>
              <a:t>輔</a:t>
            </a:r>
            <a:r>
              <a:rPr lang="zh-TW" altLang="en-US" sz="2800" dirty="0" smtClean="0">
                <a:solidFill>
                  <a:schemeClr val="tx1"/>
                </a:solidFill>
              </a:rPr>
              <a:t>組會彈性使用你的床位，請勿放置任何物品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TW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3162</TotalTime>
  <Words>1718</Words>
  <Application>Microsoft Office PowerPoint</Application>
  <PresentationFormat>如螢幕大小 (4:3)</PresentationFormat>
  <Paragraphs>208</Paragraphs>
  <Slides>38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微軟正黑體</vt:lpstr>
      <vt:lpstr>新細明體</vt:lpstr>
      <vt:lpstr>Arial</vt:lpstr>
      <vt:lpstr>Calibri</vt:lpstr>
      <vt:lpstr>Century Gothic</vt:lpstr>
      <vt:lpstr>Times New Roman</vt:lpstr>
      <vt:lpstr>Wingdings 2</vt:lpstr>
      <vt:lpstr>Wingdings 3</vt:lpstr>
      <vt:lpstr>奧斯丁</vt:lpstr>
      <vt:lpstr>國立東華大學 2021年秋季 交換生行前會</vt:lpstr>
      <vt:lpstr>開放出國</vt:lpstr>
      <vt:lpstr>2021秋季 交換生出國 流程</vt:lpstr>
      <vt:lpstr>錄取通知 範例</vt:lpstr>
      <vt:lpstr>目錄</vt:lpstr>
      <vt:lpstr>已經收到錄取通知</vt:lpstr>
      <vt:lpstr>還沒拿到錄取通知?</vt:lpstr>
      <vt:lpstr>註冊</vt:lpstr>
      <vt:lpstr>宿舍</vt:lpstr>
      <vt:lpstr>保險</vt:lpstr>
      <vt:lpstr>東華學生保險核保</vt:lpstr>
      <vt:lpstr>出國時間</vt:lpstr>
      <vt:lpstr>出國注意</vt:lpstr>
      <vt:lpstr>出國手續單</vt:lpstr>
      <vt:lpstr>出國手續單</vt:lpstr>
      <vt:lpstr>出國手續單</vt:lpstr>
      <vt:lpstr>役男</vt:lpstr>
      <vt:lpstr>交換期間選課(重要)</vt:lpstr>
      <vt:lpstr>返校日期</vt:lpstr>
      <vt:lpstr>返國手續</vt:lpstr>
      <vt:lpstr>返國手續單</vt:lpstr>
      <vt:lpstr>返國手續單</vt:lpstr>
      <vt:lpstr>應屆畢業生</vt:lpstr>
      <vt:lpstr>學分抵免流程</vt:lpstr>
      <vt:lpstr>PowerPoint 簡報</vt:lpstr>
      <vt:lpstr>補助款</vt:lpstr>
      <vt:lpstr>學海補助款(因應疫情)</vt:lpstr>
      <vt:lpstr>責任義務</vt:lpstr>
      <vt:lpstr>攜帶的物品</vt:lpstr>
      <vt:lpstr>還可以多準備什麼?</vt:lpstr>
      <vt:lpstr>其他業務窗口</vt:lpstr>
      <vt:lpstr>所有需要的文件</vt:lpstr>
      <vt:lpstr>延期</vt:lpstr>
      <vt:lpstr>學海-行政契約書-僅填紅框內容</vt:lpstr>
      <vt:lpstr>學海-收據-僅填紅框內容</vt:lpstr>
      <vt:lpstr>學海-借款申請單-僅填紅框內容</vt:lpstr>
      <vt:lpstr>學海範例-劃帳清冊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國立東華大學 2012年交換生行前說明</dc:title>
  <dc:creator>Sonia</dc:creator>
  <cp:lastModifiedBy>user</cp:lastModifiedBy>
  <cp:revision>202</cp:revision>
  <dcterms:created xsi:type="dcterms:W3CDTF">2012-06-06T11:11:55Z</dcterms:created>
  <dcterms:modified xsi:type="dcterms:W3CDTF">2021-07-02T04:39:59Z</dcterms:modified>
</cp:coreProperties>
</file>